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355" r:id="rId2"/>
    <p:sldId id="584" r:id="rId3"/>
    <p:sldId id="592" r:id="rId4"/>
    <p:sldId id="591" r:id="rId5"/>
    <p:sldId id="554" r:id="rId6"/>
    <p:sldId id="607" r:id="rId7"/>
    <p:sldId id="606" r:id="rId8"/>
    <p:sldId id="608" r:id="rId9"/>
    <p:sldId id="609" r:id="rId10"/>
    <p:sldId id="610" r:id="rId11"/>
    <p:sldId id="547" r:id="rId12"/>
    <p:sldId id="597" r:id="rId13"/>
    <p:sldId id="600" r:id="rId14"/>
    <p:sldId id="601" r:id="rId15"/>
    <p:sldId id="602" r:id="rId16"/>
    <p:sldId id="604" r:id="rId17"/>
    <p:sldId id="605" r:id="rId18"/>
    <p:sldId id="585" r:id="rId19"/>
    <p:sldId id="587" r:id="rId20"/>
    <p:sldId id="588" r:id="rId21"/>
    <p:sldId id="589" r:id="rId22"/>
    <p:sldId id="590" r:id="rId23"/>
    <p:sldId id="586" r:id="rId24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EAFDE"/>
    <a:srgbClr val="C9DEF7"/>
    <a:srgbClr val="1A4164"/>
    <a:srgbClr val="BCD6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 autoAdjust="0"/>
    <p:restoredTop sz="98452" autoAdjust="0"/>
  </p:normalViewPr>
  <p:slideViewPr>
    <p:cSldViewPr snapToGrid="0">
      <p:cViewPr>
        <p:scale>
          <a:sx n="83" d="100"/>
          <a:sy n="83" d="100"/>
        </p:scale>
        <p:origin x="-96" y="-59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33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osovaIM\Desktop\&#1040;&#1084;&#1086;&#1089;&#1086;&#1074;&#1072;\13%20&#1055;&#1056;&#1045;&#1047;&#1067;\01%202018%20&#1057;&#1054;&#1062;&#1048;&#1040;&#1051;&#1050;&#1040;\&#1075;&#1086;%20&#1101;&#1083;&#1077;&#1082;&#1090;&#1088;&#1086;&#1089;&#1090;&#1072;&#1083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Электросталь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376-й ребенок   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всего 19 из 7142)</a:t>
            </a: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58675301145336E-2"/>
          <c:y val="0.38556713532638548"/>
          <c:w val="0.9694132469885467"/>
          <c:h val="0.5389571480542825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электр!$A$1:$A$2</c:f>
              <c:numCache>
                <c:formatCode>General</c:formatCode>
                <c:ptCount val="2"/>
                <c:pt idx="0">
                  <c:v>60</c:v>
                </c:pt>
                <c:pt idx="1">
                  <c:v>7142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го Котельники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каждый 6-й ребенок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(347 человек из 2172)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rich>
      </c:tx>
      <c:layout>
        <c:manualLayout>
          <c:xMode val="edge"/>
          <c:yMode val="edge"/>
          <c:x val="0.31787489063867058"/>
          <c:y val="2.7777777777777811E-2"/>
        </c:manualLayout>
      </c:layout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388888888888889"/>
          <c:y val="0.29333333333333333"/>
          <c:w val="0.63055555555555565"/>
          <c:h val="0.3594444444444446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val>
            <c:numRef>
              <c:f>Лист2!$A$1:$A$2</c:f>
              <c:numCache>
                <c:formatCode>General</c:formatCode>
                <c:ptCount val="2"/>
                <c:pt idx="0">
                  <c:v>347</c:v>
                </c:pt>
                <c:pt idx="1">
                  <c:v>2172</c:v>
                </c:pt>
              </c:numCache>
            </c:numRef>
          </c:val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482E9-8518-4CC9-86DA-DDD585788C0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C8AEB9-91B4-44B4-A30B-8B60A14F6D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2"/>
              </a:solidFill>
            </a:rPr>
            <a:t>Соци</a:t>
          </a:r>
          <a:r>
            <a:rPr lang="ru-RU" altLang="ru-RU" sz="2600" b="1" dirty="0" smtClean="0">
              <a:solidFill>
                <a:schemeClr val="tx2"/>
              </a:solidFill>
              <a:latin typeface="+mn-lt"/>
            </a:rPr>
            <a:t>а</a:t>
          </a:r>
          <a:r>
            <a:rPr lang="ru-RU" sz="2600" b="1" dirty="0" smtClean="0">
              <a:solidFill>
                <a:schemeClr val="tx2"/>
              </a:solidFill>
            </a:rPr>
            <a:t>льная</a:t>
          </a:r>
          <a:endParaRPr lang="ru-RU" sz="2600" b="1" dirty="0">
            <a:solidFill>
              <a:schemeClr val="tx2"/>
            </a:solidFill>
          </a:endParaRPr>
        </a:p>
      </dgm:t>
    </dgm:pt>
    <dgm:pt modelId="{55092B6E-2DAB-40E3-8E81-9FF6BD44920E}" type="parTrans" cxnId="{43F714AF-CE59-4E26-B85E-A1479257919E}">
      <dgm:prSet/>
      <dgm:spPr/>
      <dgm:t>
        <a:bodyPr/>
        <a:lstStyle/>
        <a:p>
          <a:endParaRPr lang="ru-RU"/>
        </a:p>
      </dgm:t>
    </dgm:pt>
    <dgm:pt modelId="{941C3B44-4DB0-48F4-A273-2FA1A8FECD7B}" type="sibTrans" cxnId="{43F714AF-CE59-4E26-B85E-A1479257919E}">
      <dgm:prSet/>
      <dgm:spPr/>
      <dgm:t>
        <a:bodyPr/>
        <a:lstStyle/>
        <a:p>
          <a:endParaRPr lang="ru-RU"/>
        </a:p>
      </dgm:t>
    </dgm:pt>
    <dgm:pt modelId="{6EA5510B-1BE0-4302-BB5E-1AEC91AA68A1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Обеспечение занятости  социально незащищенных и малоимущих групп граждан и оказание им услуг</a:t>
          </a:r>
          <a:endParaRPr lang="ru-RU" sz="1800" b="1" dirty="0">
            <a:solidFill>
              <a:schemeClr val="tx2"/>
            </a:solidFill>
          </a:endParaRPr>
        </a:p>
      </dgm:t>
    </dgm:pt>
    <dgm:pt modelId="{92E5E572-C52F-4825-B699-89EFA6214794}" type="parTrans" cxnId="{B6CC2957-48DA-492A-856D-75B8F1C1F811}">
      <dgm:prSet/>
      <dgm:spPr/>
      <dgm:t>
        <a:bodyPr/>
        <a:lstStyle/>
        <a:p>
          <a:endParaRPr lang="ru-RU"/>
        </a:p>
      </dgm:t>
    </dgm:pt>
    <dgm:pt modelId="{BBC849DB-B08A-4548-8323-38EED895AF8C}" type="sibTrans" cxnId="{B6CC2957-48DA-492A-856D-75B8F1C1F811}">
      <dgm:prSet/>
      <dgm:spPr/>
      <dgm:t>
        <a:bodyPr/>
        <a:lstStyle/>
        <a:p>
          <a:endParaRPr lang="ru-RU"/>
        </a:p>
      </dgm:t>
    </dgm:pt>
    <dgm:pt modelId="{F806F4C8-FEDD-4634-ADFB-726D588ECB34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Создание новых рабочих мест</a:t>
          </a:r>
          <a:endParaRPr lang="ru-RU" sz="1800" b="1" dirty="0">
            <a:solidFill>
              <a:schemeClr val="tx2"/>
            </a:solidFill>
          </a:endParaRPr>
        </a:p>
      </dgm:t>
    </dgm:pt>
    <dgm:pt modelId="{6DB11303-A39C-45DA-83D5-EA68D72369FA}" type="parTrans" cxnId="{3F43DEFE-D637-48C5-A779-89B4F0FE9C46}">
      <dgm:prSet/>
      <dgm:spPr/>
      <dgm:t>
        <a:bodyPr/>
        <a:lstStyle/>
        <a:p>
          <a:endParaRPr lang="ru-RU"/>
        </a:p>
      </dgm:t>
    </dgm:pt>
    <dgm:pt modelId="{5BB734EB-7B2E-4958-9954-A9C685501ACD}" type="sibTrans" cxnId="{3F43DEFE-D637-48C5-A779-89B4F0FE9C46}">
      <dgm:prSet/>
      <dgm:spPr/>
      <dgm:t>
        <a:bodyPr/>
        <a:lstStyle/>
        <a:p>
          <a:endParaRPr lang="ru-RU"/>
        </a:p>
      </dgm:t>
    </dgm:pt>
    <dgm:pt modelId="{FFE06A81-C743-4E32-9EDE-A0476EC9930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600" b="1" dirty="0" smtClean="0">
              <a:solidFill>
                <a:schemeClr val="tx2"/>
              </a:solidFill>
            </a:rPr>
            <a:t>Экономическая</a:t>
          </a:r>
          <a:endParaRPr lang="ru-RU" sz="2600" b="1" dirty="0">
            <a:solidFill>
              <a:schemeClr val="tx2"/>
            </a:solidFill>
          </a:endParaRPr>
        </a:p>
      </dgm:t>
    </dgm:pt>
    <dgm:pt modelId="{2927A8EE-A218-467D-B7FF-C215D37ADE2E}" type="parTrans" cxnId="{9AEC6008-B9C6-47E3-B332-A4C27BC512DF}">
      <dgm:prSet/>
      <dgm:spPr/>
      <dgm:t>
        <a:bodyPr/>
        <a:lstStyle/>
        <a:p>
          <a:endParaRPr lang="ru-RU"/>
        </a:p>
      </dgm:t>
    </dgm:pt>
    <dgm:pt modelId="{7D3B54D5-4A92-4DB2-8C27-25B715539FF9}" type="sibTrans" cxnId="{9AEC6008-B9C6-47E3-B332-A4C27BC512DF}">
      <dgm:prSet/>
      <dgm:spPr/>
      <dgm:t>
        <a:bodyPr/>
        <a:lstStyle/>
        <a:p>
          <a:endParaRPr lang="ru-RU"/>
        </a:p>
      </dgm:t>
    </dgm:pt>
    <dgm:pt modelId="{662DF40F-4DEB-4D9F-8DC1-E63BA3815BC9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выручки от реализации, производительности труда</a:t>
          </a:r>
          <a:endParaRPr lang="ru-RU" sz="1800" b="1" dirty="0">
            <a:solidFill>
              <a:schemeClr val="tx2"/>
            </a:solidFill>
          </a:endParaRPr>
        </a:p>
      </dgm:t>
    </dgm:pt>
    <dgm:pt modelId="{545B5749-8C20-4CA2-82F1-011A92AEAD2E}" type="parTrans" cxnId="{096C87EA-2025-4BCC-9BB6-9C88FE2C2DE3}">
      <dgm:prSet/>
      <dgm:spPr/>
      <dgm:t>
        <a:bodyPr/>
        <a:lstStyle/>
        <a:p>
          <a:endParaRPr lang="ru-RU"/>
        </a:p>
      </dgm:t>
    </dgm:pt>
    <dgm:pt modelId="{7B405BA6-A8FA-4DE2-BB7C-B384AC1FDB03}" type="sibTrans" cxnId="{096C87EA-2025-4BCC-9BB6-9C88FE2C2DE3}">
      <dgm:prSet/>
      <dgm:spPr/>
      <dgm:t>
        <a:bodyPr/>
        <a:lstStyle/>
        <a:p>
          <a:endParaRPr lang="ru-RU"/>
        </a:p>
      </dgm:t>
    </dgm:pt>
    <dgm:pt modelId="{966ABF53-DA41-4B1B-BEC9-7C19F5D5AC7B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количества субъектов МСП и рост доли МСП в обороте предприятий по экономике в целом</a:t>
          </a:r>
          <a:endParaRPr lang="ru-RU" sz="1800" b="1" dirty="0">
            <a:solidFill>
              <a:schemeClr val="tx2"/>
            </a:solidFill>
          </a:endParaRPr>
        </a:p>
      </dgm:t>
    </dgm:pt>
    <dgm:pt modelId="{8527877B-2D9B-484C-B609-EDC91FB66279}" type="parTrans" cxnId="{D5DF5C9F-6516-40A8-92FB-2F74C4805330}">
      <dgm:prSet/>
      <dgm:spPr/>
      <dgm:t>
        <a:bodyPr/>
        <a:lstStyle/>
        <a:p>
          <a:endParaRPr lang="ru-RU"/>
        </a:p>
      </dgm:t>
    </dgm:pt>
    <dgm:pt modelId="{AA02BE9E-8320-41F4-9A2E-677FF76142C1}" type="sibTrans" cxnId="{D5DF5C9F-6516-40A8-92FB-2F74C4805330}">
      <dgm:prSet/>
      <dgm:spPr/>
      <dgm:t>
        <a:bodyPr/>
        <a:lstStyle/>
        <a:p>
          <a:endParaRPr lang="ru-RU"/>
        </a:p>
      </dgm:t>
    </dgm:pt>
    <dgm:pt modelId="{2730ABD6-1C6F-4E8A-8FDF-9ABF1648C6E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2600" b="1" dirty="0" smtClean="0">
              <a:solidFill>
                <a:schemeClr val="tx2"/>
              </a:solidFill>
            </a:rPr>
            <a:t>Политическая</a:t>
          </a:r>
        </a:p>
        <a:p>
          <a:endParaRPr lang="ru-RU" sz="1600" dirty="0"/>
        </a:p>
      </dgm:t>
    </dgm:pt>
    <dgm:pt modelId="{7012D2D1-E26B-4879-96E9-070C138F38A9}" type="parTrans" cxnId="{9019F3FC-F91D-4911-BCDA-5B96014F0B00}">
      <dgm:prSet/>
      <dgm:spPr/>
      <dgm:t>
        <a:bodyPr/>
        <a:lstStyle/>
        <a:p>
          <a:endParaRPr lang="ru-RU"/>
        </a:p>
      </dgm:t>
    </dgm:pt>
    <dgm:pt modelId="{2710C5D7-5638-4707-8807-BC38B8F17D22}" type="sibTrans" cxnId="{9019F3FC-F91D-4911-BCDA-5B96014F0B00}">
      <dgm:prSet/>
      <dgm:spPr/>
      <dgm:t>
        <a:bodyPr/>
        <a:lstStyle/>
        <a:p>
          <a:endParaRPr lang="ru-RU"/>
        </a:p>
      </dgm:t>
    </dgm:pt>
    <dgm:pt modelId="{52C357D8-8B6C-4052-AF68-EEB4D74BFF33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Создание благоприятных условий для развития социального бизнеса</a:t>
          </a:r>
          <a:endParaRPr lang="ru-RU" sz="1800" b="1" dirty="0">
            <a:solidFill>
              <a:schemeClr val="tx2"/>
            </a:solidFill>
          </a:endParaRPr>
        </a:p>
      </dgm:t>
    </dgm:pt>
    <dgm:pt modelId="{8EE90D77-AAF6-4F68-B004-D6DBF9B7EA02}" type="parTrans" cxnId="{58A6548B-EC99-4F3C-B1A7-1CF3C41549C1}">
      <dgm:prSet/>
      <dgm:spPr/>
      <dgm:t>
        <a:bodyPr/>
        <a:lstStyle/>
        <a:p>
          <a:endParaRPr lang="ru-RU"/>
        </a:p>
      </dgm:t>
    </dgm:pt>
    <dgm:pt modelId="{B12844B0-E9F4-4CFF-BEC0-200DC7234630}" type="sibTrans" cxnId="{58A6548B-EC99-4F3C-B1A7-1CF3C41549C1}">
      <dgm:prSet/>
      <dgm:spPr/>
      <dgm:t>
        <a:bodyPr/>
        <a:lstStyle/>
        <a:p>
          <a:endParaRPr lang="ru-RU"/>
        </a:p>
      </dgm:t>
    </dgm:pt>
    <dgm:pt modelId="{2E87B01D-7083-4457-83EA-42FE9D54ECB7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Социальная адаптация и социальная реабилитация незащищенных групп граждан</a:t>
          </a:r>
          <a:endParaRPr lang="ru-RU" sz="1800" b="1" dirty="0">
            <a:solidFill>
              <a:schemeClr val="tx2"/>
            </a:solidFill>
          </a:endParaRPr>
        </a:p>
      </dgm:t>
    </dgm:pt>
    <dgm:pt modelId="{8A69CD1F-33A4-4A07-A355-B2D317F1B597}" type="parTrans" cxnId="{6AC0FB2F-C5EA-4E33-9F8C-4779CE88EE8A}">
      <dgm:prSet/>
      <dgm:spPr/>
      <dgm:t>
        <a:bodyPr/>
        <a:lstStyle/>
        <a:p>
          <a:endParaRPr lang="ru-RU"/>
        </a:p>
      </dgm:t>
    </dgm:pt>
    <dgm:pt modelId="{47DF1A90-E510-46CE-ADB4-EAF73C127866}" type="sibTrans" cxnId="{6AC0FB2F-C5EA-4E33-9F8C-4779CE88EE8A}">
      <dgm:prSet/>
      <dgm:spPr/>
      <dgm:t>
        <a:bodyPr/>
        <a:lstStyle/>
        <a:p>
          <a:endParaRPr lang="ru-RU"/>
        </a:p>
      </dgm:t>
    </dgm:pt>
    <dgm:pt modelId="{38C82083-BB23-48D9-A4A9-F514C12991AC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Увеличение заработной платы</a:t>
          </a:r>
          <a:endParaRPr lang="ru-RU" sz="1800" b="1" dirty="0">
            <a:solidFill>
              <a:schemeClr val="tx2"/>
            </a:solidFill>
          </a:endParaRPr>
        </a:p>
      </dgm:t>
    </dgm:pt>
    <dgm:pt modelId="{A4A580F5-B9E2-4023-86BD-205B87285296}" type="parTrans" cxnId="{74DD4C8D-72EE-4F7E-A399-A361A3D0F22C}">
      <dgm:prSet/>
      <dgm:spPr/>
      <dgm:t>
        <a:bodyPr/>
        <a:lstStyle/>
        <a:p>
          <a:endParaRPr lang="ru-RU"/>
        </a:p>
      </dgm:t>
    </dgm:pt>
    <dgm:pt modelId="{D1536A53-483E-4F7B-B5BD-97DE6091EBFA}" type="sibTrans" cxnId="{74DD4C8D-72EE-4F7E-A399-A361A3D0F22C}">
      <dgm:prSet/>
      <dgm:spPr/>
      <dgm:t>
        <a:bodyPr/>
        <a:lstStyle/>
        <a:p>
          <a:endParaRPr lang="ru-RU"/>
        </a:p>
      </dgm:t>
    </dgm:pt>
    <dgm:pt modelId="{AC165600-9F70-47A8-BC41-0652C19FDE2F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Развитие конкурентной среды в социальной сфере</a:t>
          </a:r>
          <a:endParaRPr lang="ru-RU" sz="1800" b="1" dirty="0">
            <a:solidFill>
              <a:schemeClr val="tx2"/>
            </a:solidFill>
          </a:endParaRPr>
        </a:p>
      </dgm:t>
    </dgm:pt>
    <dgm:pt modelId="{91808F77-4E83-4EFB-AD16-F3325BE281A6}" type="parTrans" cxnId="{BEC25280-C357-4403-8E91-34CEE6F4FAEC}">
      <dgm:prSet/>
      <dgm:spPr/>
      <dgm:t>
        <a:bodyPr/>
        <a:lstStyle/>
        <a:p>
          <a:endParaRPr lang="ru-RU"/>
        </a:p>
      </dgm:t>
    </dgm:pt>
    <dgm:pt modelId="{F67FBB88-3806-4C43-959E-517D30044298}" type="sibTrans" cxnId="{BEC25280-C357-4403-8E91-34CEE6F4FAEC}">
      <dgm:prSet/>
      <dgm:spPr/>
      <dgm:t>
        <a:bodyPr/>
        <a:lstStyle/>
        <a:p>
          <a:endParaRPr lang="ru-RU"/>
        </a:p>
      </dgm:t>
    </dgm:pt>
    <dgm:pt modelId="{D0D69791-8CC1-4405-8DAB-7E9E69C40D78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Сохранение рабочих мест</a:t>
          </a:r>
          <a:endParaRPr lang="ru-RU" sz="1800" b="1" dirty="0">
            <a:solidFill>
              <a:schemeClr val="tx2"/>
            </a:solidFill>
          </a:endParaRPr>
        </a:p>
      </dgm:t>
    </dgm:pt>
    <dgm:pt modelId="{4706EC4F-5CE6-4A36-83CD-D49C40C2CDB8}" type="parTrans" cxnId="{5D27AEE0-49F6-48A2-91EF-F3A29BCD0AA3}">
      <dgm:prSet/>
      <dgm:spPr/>
      <dgm:t>
        <a:bodyPr/>
        <a:lstStyle/>
        <a:p>
          <a:endParaRPr lang="ru-RU"/>
        </a:p>
      </dgm:t>
    </dgm:pt>
    <dgm:pt modelId="{03D0B83B-513F-46B5-93A0-95D955454880}" type="sibTrans" cxnId="{5D27AEE0-49F6-48A2-91EF-F3A29BCD0AA3}">
      <dgm:prSet/>
      <dgm:spPr/>
      <dgm:t>
        <a:bodyPr/>
        <a:lstStyle/>
        <a:p>
          <a:endParaRPr lang="ru-RU"/>
        </a:p>
      </dgm:t>
    </dgm:pt>
    <dgm:pt modelId="{240CF3EB-E88F-4D84-97A4-0E55227321CB}">
      <dgm:prSet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Снижение затрат бюджетных ресурсов на отрасль </a:t>
          </a:r>
        </a:p>
      </dgm:t>
    </dgm:pt>
    <dgm:pt modelId="{62BAC735-0BE4-4D4A-8271-507585411C28}" type="parTrans" cxnId="{8612FD02-F21A-4EA5-A20B-004BF0D866FD}">
      <dgm:prSet/>
      <dgm:spPr/>
      <dgm:t>
        <a:bodyPr/>
        <a:lstStyle/>
        <a:p>
          <a:endParaRPr lang="ru-RU"/>
        </a:p>
      </dgm:t>
    </dgm:pt>
    <dgm:pt modelId="{0604B551-2AC3-43F8-AC13-2BA406D58863}" type="sibTrans" cxnId="{8612FD02-F21A-4EA5-A20B-004BF0D866FD}">
      <dgm:prSet/>
      <dgm:spPr/>
      <dgm:t>
        <a:bodyPr/>
        <a:lstStyle/>
        <a:p>
          <a:endParaRPr lang="ru-RU"/>
        </a:p>
      </dgm:t>
    </dgm:pt>
    <dgm:pt modelId="{E4D05B45-80B5-4F14-A9F1-70708924024F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Улучшение социального климата</a:t>
          </a:r>
          <a:endParaRPr lang="ru-RU" sz="1800" b="1" dirty="0">
            <a:solidFill>
              <a:schemeClr val="tx2"/>
            </a:solidFill>
          </a:endParaRPr>
        </a:p>
      </dgm:t>
    </dgm:pt>
    <dgm:pt modelId="{5CE206E0-603A-4C43-8B9B-C567D230B133}" type="parTrans" cxnId="{033575D0-C033-4BF2-8A5C-21B1204B89BD}">
      <dgm:prSet/>
      <dgm:spPr/>
      <dgm:t>
        <a:bodyPr/>
        <a:lstStyle/>
        <a:p>
          <a:endParaRPr lang="ru-RU"/>
        </a:p>
      </dgm:t>
    </dgm:pt>
    <dgm:pt modelId="{AB0D510E-07BF-413E-8C4B-0804E898B65B}" type="sibTrans" cxnId="{033575D0-C033-4BF2-8A5C-21B1204B89BD}">
      <dgm:prSet/>
      <dgm:spPr/>
      <dgm:t>
        <a:bodyPr/>
        <a:lstStyle/>
        <a:p>
          <a:endParaRPr lang="ru-RU"/>
        </a:p>
      </dgm:t>
    </dgm:pt>
    <dgm:pt modelId="{E2C4F894-104F-4741-9F75-A80E92E56F67}">
      <dgm:prSet phldrT="[Текст]" custT="1"/>
      <dgm:spPr>
        <a:noFill/>
      </dgm:spPr>
      <dgm:t>
        <a:bodyPr/>
        <a:lstStyle/>
        <a:p>
          <a:r>
            <a:rPr lang="ru-RU" sz="1800" b="1" dirty="0" smtClean="0">
              <a:solidFill>
                <a:schemeClr val="tx2"/>
              </a:solidFill>
            </a:rPr>
            <a:t>Повышение качества жизни и снятие социальной напряженности</a:t>
          </a:r>
          <a:endParaRPr lang="ru-RU" sz="1800" b="1" dirty="0">
            <a:solidFill>
              <a:schemeClr val="tx2"/>
            </a:solidFill>
          </a:endParaRPr>
        </a:p>
      </dgm:t>
    </dgm:pt>
    <dgm:pt modelId="{00BADF4B-0BED-4732-870A-70D87394B350}" type="parTrans" cxnId="{AAD9825B-A566-4D18-9C9E-4C3A0FD44BF7}">
      <dgm:prSet/>
      <dgm:spPr/>
      <dgm:t>
        <a:bodyPr/>
        <a:lstStyle/>
        <a:p>
          <a:endParaRPr lang="ru-RU"/>
        </a:p>
      </dgm:t>
    </dgm:pt>
    <dgm:pt modelId="{6C8B1B54-E81A-4504-9653-B1BD8B451264}" type="sibTrans" cxnId="{AAD9825B-A566-4D18-9C9E-4C3A0FD44BF7}">
      <dgm:prSet/>
      <dgm:spPr/>
      <dgm:t>
        <a:bodyPr/>
        <a:lstStyle/>
        <a:p>
          <a:endParaRPr lang="ru-RU"/>
        </a:p>
      </dgm:t>
    </dgm:pt>
    <dgm:pt modelId="{685508F6-85F4-4456-BE8E-8BDEE918BDF0}" type="pres">
      <dgm:prSet presAssocID="{827482E9-8518-4CC9-86DA-DDD585788C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C5DFA6-C5FF-4F3A-9743-6E454B386742}" type="pres">
      <dgm:prSet presAssocID="{65C8AEB9-91B4-44B4-A30B-8B60A14F6D53}" presName="composite" presStyleCnt="0"/>
      <dgm:spPr/>
    </dgm:pt>
    <dgm:pt modelId="{1CFBB95E-DC86-4825-8DA7-91FBFC5E652E}" type="pres">
      <dgm:prSet presAssocID="{65C8AEB9-91B4-44B4-A30B-8B60A14F6D53}" presName="parTx" presStyleLbl="alignNode1" presStyleIdx="0" presStyleCnt="3" custScaleX="102625" custScaleY="100000" custLinFactNeighborX="-1524" custLinFactNeighborY="-55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4D339-B332-4CF5-9333-92841920812E}" type="pres">
      <dgm:prSet presAssocID="{65C8AEB9-91B4-44B4-A30B-8B60A14F6D5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DB3F34-46EA-4241-933C-E55E27B3C868}" type="pres">
      <dgm:prSet presAssocID="{941C3B44-4DB0-48F4-A273-2FA1A8FECD7B}" presName="space" presStyleCnt="0"/>
      <dgm:spPr/>
    </dgm:pt>
    <dgm:pt modelId="{CA5AE9AC-4538-4C6A-8A52-AE03D72A0E7C}" type="pres">
      <dgm:prSet presAssocID="{FFE06A81-C743-4E32-9EDE-A0476EC99307}" presName="composite" presStyleCnt="0"/>
      <dgm:spPr/>
    </dgm:pt>
    <dgm:pt modelId="{B03E1F05-3DC6-4CBA-BC81-66EC47E8BBAE}" type="pres">
      <dgm:prSet presAssocID="{FFE06A81-C743-4E32-9EDE-A0476EC99307}" presName="parTx" presStyleLbl="alignNode1" presStyleIdx="1" presStyleCnt="3" custScaleX="110402" custScaleY="99573" custLinFactNeighborX="1739" custLinFactNeighborY="-6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58777-4D53-4883-94D4-40507F9F8F87}" type="pres">
      <dgm:prSet presAssocID="{FFE06A81-C743-4E32-9EDE-A0476EC99307}" presName="desTx" presStyleLbl="alignAccFollowNode1" presStyleIdx="1" presStyleCnt="3" custLinFactNeighborX="1167" custLinFactNeighborY="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D34474-AE35-47C1-AC75-0CCE19C67ED5}" type="pres">
      <dgm:prSet presAssocID="{7D3B54D5-4A92-4DB2-8C27-25B715539FF9}" presName="space" presStyleCnt="0"/>
      <dgm:spPr/>
    </dgm:pt>
    <dgm:pt modelId="{5E73751C-79D9-413C-A9EA-6E1C346F81AA}" type="pres">
      <dgm:prSet presAssocID="{2730ABD6-1C6F-4E8A-8FDF-9ABF1648C6E8}" presName="composite" presStyleCnt="0"/>
      <dgm:spPr/>
    </dgm:pt>
    <dgm:pt modelId="{73568DDD-1F9F-4D64-9778-10683A5D70CE}" type="pres">
      <dgm:prSet presAssocID="{2730ABD6-1C6F-4E8A-8FDF-9ABF1648C6E8}" presName="parTx" presStyleLbl="alignNode1" presStyleIdx="2" presStyleCnt="3" custLinFactNeighborX="-1944" custLinFactNeighborY="-63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55B8B-ADC2-4631-9FF1-D675CC74B323}" type="pres">
      <dgm:prSet presAssocID="{2730ABD6-1C6F-4E8A-8FDF-9ABF1648C6E8}" presName="desTx" presStyleLbl="alignAccFollowNode1" presStyleIdx="2" presStyleCnt="3" custLinFactNeighborX="-145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C0FB2F-C5EA-4E33-9F8C-4779CE88EE8A}" srcId="{65C8AEB9-91B4-44B4-A30B-8B60A14F6D53}" destId="{2E87B01D-7083-4457-83EA-42FE9D54ECB7}" srcOrd="4" destOrd="0" parTransId="{8A69CD1F-33A4-4A07-A355-B2D317F1B597}" sibTransId="{47DF1A90-E510-46CE-ADB4-EAF73C127866}"/>
    <dgm:cxn modelId="{033575D0-C033-4BF2-8A5C-21B1204B89BD}" srcId="{2730ABD6-1C6F-4E8A-8FDF-9ABF1648C6E8}" destId="{E4D05B45-80B5-4F14-A9F1-70708924024F}" srcOrd="1" destOrd="0" parTransId="{5CE206E0-603A-4C43-8B9B-C567D230B133}" sibTransId="{AB0D510E-07BF-413E-8C4B-0804E898B65B}"/>
    <dgm:cxn modelId="{2CBF14D5-7939-4839-B44E-C0F22576657E}" type="presOf" srcId="{D0D69791-8CC1-4405-8DAB-7E9E69C40D78}" destId="{F734D339-B332-4CF5-9333-92841920812E}" srcOrd="0" destOrd="1" presId="urn:microsoft.com/office/officeart/2005/8/layout/hList1"/>
    <dgm:cxn modelId="{58A6548B-EC99-4F3C-B1A7-1CF3C41549C1}" srcId="{2730ABD6-1C6F-4E8A-8FDF-9ABF1648C6E8}" destId="{52C357D8-8B6C-4052-AF68-EEB4D74BFF33}" srcOrd="0" destOrd="0" parTransId="{8EE90D77-AAF6-4F68-B004-D6DBF9B7EA02}" sibTransId="{B12844B0-E9F4-4CFF-BEC0-200DC7234630}"/>
    <dgm:cxn modelId="{51DE2487-72BB-4CBD-9274-D975E774CD6A}" type="presOf" srcId="{38C82083-BB23-48D9-A4A9-F514C12991AC}" destId="{F734D339-B332-4CF5-9333-92841920812E}" srcOrd="0" destOrd="3" presId="urn:microsoft.com/office/officeart/2005/8/layout/hList1"/>
    <dgm:cxn modelId="{5DDFD3E1-760C-407F-9D4C-3F3F1CB3E466}" type="presOf" srcId="{240CF3EB-E88F-4D84-97A4-0E55227321CB}" destId="{2A558777-4D53-4883-94D4-40507F9F8F87}" srcOrd="0" destOrd="2" presId="urn:microsoft.com/office/officeart/2005/8/layout/hList1"/>
    <dgm:cxn modelId="{B5CF1C4B-0C8D-422E-85BA-EF1E2916E552}" type="presOf" srcId="{AC165600-9F70-47A8-BC41-0652C19FDE2F}" destId="{2A558777-4D53-4883-94D4-40507F9F8F87}" srcOrd="0" destOrd="3" presId="urn:microsoft.com/office/officeart/2005/8/layout/hList1"/>
    <dgm:cxn modelId="{2B467105-D2C8-431D-BCCF-C3B7CFE532E2}" type="presOf" srcId="{E2C4F894-104F-4741-9F75-A80E92E56F67}" destId="{2B355B8B-ADC2-4631-9FF1-D675CC74B323}" srcOrd="0" destOrd="2" presId="urn:microsoft.com/office/officeart/2005/8/layout/hList1"/>
    <dgm:cxn modelId="{FE59975C-05A1-49AE-864F-3EFD836293A2}" type="presOf" srcId="{662DF40F-4DEB-4D9F-8DC1-E63BA3815BC9}" destId="{2A558777-4D53-4883-94D4-40507F9F8F87}" srcOrd="0" destOrd="0" presId="urn:microsoft.com/office/officeart/2005/8/layout/hList1"/>
    <dgm:cxn modelId="{6AA088E1-2243-44AF-9819-38069CD74BE2}" type="presOf" srcId="{827482E9-8518-4CC9-86DA-DDD585788C0F}" destId="{685508F6-85F4-4456-BE8E-8BDEE918BDF0}" srcOrd="0" destOrd="0" presId="urn:microsoft.com/office/officeart/2005/8/layout/hList1"/>
    <dgm:cxn modelId="{74DD4C8D-72EE-4F7E-A399-A361A3D0F22C}" srcId="{65C8AEB9-91B4-44B4-A30B-8B60A14F6D53}" destId="{38C82083-BB23-48D9-A4A9-F514C12991AC}" srcOrd="3" destOrd="0" parTransId="{A4A580F5-B9E2-4023-86BD-205B87285296}" sibTransId="{D1536A53-483E-4F7B-B5BD-97DE6091EBFA}"/>
    <dgm:cxn modelId="{E458AD3D-A200-4FD2-AD53-76405880FBAC}" type="presOf" srcId="{2E87B01D-7083-4457-83EA-42FE9D54ECB7}" destId="{F734D339-B332-4CF5-9333-92841920812E}" srcOrd="0" destOrd="4" presId="urn:microsoft.com/office/officeart/2005/8/layout/hList1"/>
    <dgm:cxn modelId="{67DCD7F9-E748-41C3-A50B-70A67A25A8AF}" type="presOf" srcId="{FFE06A81-C743-4E32-9EDE-A0476EC99307}" destId="{B03E1F05-3DC6-4CBA-BC81-66EC47E8BBAE}" srcOrd="0" destOrd="0" presId="urn:microsoft.com/office/officeart/2005/8/layout/hList1"/>
    <dgm:cxn modelId="{9AEC6008-B9C6-47E3-B332-A4C27BC512DF}" srcId="{827482E9-8518-4CC9-86DA-DDD585788C0F}" destId="{FFE06A81-C743-4E32-9EDE-A0476EC99307}" srcOrd="1" destOrd="0" parTransId="{2927A8EE-A218-467D-B7FF-C215D37ADE2E}" sibTransId="{7D3B54D5-4A92-4DB2-8C27-25B715539FF9}"/>
    <dgm:cxn modelId="{5D27AEE0-49F6-48A2-91EF-F3A29BCD0AA3}" srcId="{65C8AEB9-91B4-44B4-A30B-8B60A14F6D53}" destId="{D0D69791-8CC1-4405-8DAB-7E9E69C40D78}" srcOrd="1" destOrd="0" parTransId="{4706EC4F-5CE6-4A36-83CD-D49C40C2CDB8}" sibTransId="{03D0B83B-513F-46B5-93A0-95D955454880}"/>
    <dgm:cxn modelId="{3F43DEFE-D637-48C5-A779-89B4F0FE9C46}" srcId="{65C8AEB9-91B4-44B4-A30B-8B60A14F6D53}" destId="{F806F4C8-FEDD-4634-ADFB-726D588ECB34}" srcOrd="2" destOrd="0" parTransId="{6DB11303-A39C-45DA-83D5-EA68D72369FA}" sibTransId="{5BB734EB-7B2E-4958-9954-A9C685501ACD}"/>
    <dgm:cxn modelId="{D5DF5C9F-6516-40A8-92FB-2F74C4805330}" srcId="{FFE06A81-C743-4E32-9EDE-A0476EC99307}" destId="{966ABF53-DA41-4B1B-BEC9-7C19F5D5AC7B}" srcOrd="1" destOrd="0" parTransId="{8527877B-2D9B-484C-B609-EDC91FB66279}" sibTransId="{AA02BE9E-8320-41F4-9A2E-677FF76142C1}"/>
    <dgm:cxn modelId="{603864CA-4BA2-4AB5-8750-07BF3507EC71}" type="presOf" srcId="{6EA5510B-1BE0-4302-BB5E-1AEC91AA68A1}" destId="{F734D339-B332-4CF5-9333-92841920812E}" srcOrd="0" destOrd="0" presId="urn:microsoft.com/office/officeart/2005/8/layout/hList1"/>
    <dgm:cxn modelId="{F33938C8-3FB7-4E6F-BF15-26F3759782A7}" type="presOf" srcId="{E4D05B45-80B5-4F14-A9F1-70708924024F}" destId="{2B355B8B-ADC2-4631-9FF1-D675CC74B323}" srcOrd="0" destOrd="1" presId="urn:microsoft.com/office/officeart/2005/8/layout/hList1"/>
    <dgm:cxn modelId="{BEC25280-C357-4403-8E91-34CEE6F4FAEC}" srcId="{FFE06A81-C743-4E32-9EDE-A0476EC99307}" destId="{AC165600-9F70-47A8-BC41-0652C19FDE2F}" srcOrd="3" destOrd="0" parTransId="{91808F77-4E83-4EFB-AD16-F3325BE281A6}" sibTransId="{F67FBB88-3806-4C43-959E-517D30044298}"/>
    <dgm:cxn modelId="{1BF167A4-8049-4D64-854F-C41AAB632392}" type="presOf" srcId="{65C8AEB9-91B4-44B4-A30B-8B60A14F6D53}" destId="{1CFBB95E-DC86-4825-8DA7-91FBFC5E652E}" srcOrd="0" destOrd="0" presId="urn:microsoft.com/office/officeart/2005/8/layout/hList1"/>
    <dgm:cxn modelId="{743EE796-D2F7-46AB-81BD-66F45701A8FD}" type="presOf" srcId="{966ABF53-DA41-4B1B-BEC9-7C19F5D5AC7B}" destId="{2A558777-4D53-4883-94D4-40507F9F8F87}" srcOrd="0" destOrd="1" presId="urn:microsoft.com/office/officeart/2005/8/layout/hList1"/>
    <dgm:cxn modelId="{AAD9825B-A566-4D18-9C9E-4C3A0FD44BF7}" srcId="{2730ABD6-1C6F-4E8A-8FDF-9ABF1648C6E8}" destId="{E2C4F894-104F-4741-9F75-A80E92E56F67}" srcOrd="2" destOrd="0" parTransId="{00BADF4B-0BED-4732-870A-70D87394B350}" sibTransId="{6C8B1B54-E81A-4504-9653-B1BD8B451264}"/>
    <dgm:cxn modelId="{096C87EA-2025-4BCC-9BB6-9C88FE2C2DE3}" srcId="{FFE06A81-C743-4E32-9EDE-A0476EC99307}" destId="{662DF40F-4DEB-4D9F-8DC1-E63BA3815BC9}" srcOrd="0" destOrd="0" parTransId="{545B5749-8C20-4CA2-82F1-011A92AEAD2E}" sibTransId="{7B405BA6-A8FA-4DE2-BB7C-B384AC1FDB03}"/>
    <dgm:cxn modelId="{9019F3FC-F91D-4911-BCDA-5B96014F0B00}" srcId="{827482E9-8518-4CC9-86DA-DDD585788C0F}" destId="{2730ABD6-1C6F-4E8A-8FDF-9ABF1648C6E8}" srcOrd="2" destOrd="0" parTransId="{7012D2D1-E26B-4879-96E9-070C138F38A9}" sibTransId="{2710C5D7-5638-4707-8807-BC38B8F17D22}"/>
    <dgm:cxn modelId="{7DF6F556-AAA1-450B-B031-2B0BCBD16CB1}" type="presOf" srcId="{F806F4C8-FEDD-4634-ADFB-726D588ECB34}" destId="{F734D339-B332-4CF5-9333-92841920812E}" srcOrd="0" destOrd="2" presId="urn:microsoft.com/office/officeart/2005/8/layout/hList1"/>
    <dgm:cxn modelId="{B6CC2957-48DA-492A-856D-75B8F1C1F811}" srcId="{65C8AEB9-91B4-44B4-A30B-8B60A14F6D53}" destId="{6EA5510B-1BE0-4302-BB5E-1AEC91AA68A1}" srcOrd="0" destOrd="0" parTransId="{92E5E572-C52F-4825-B699-89EFA6214794}" sibTransId="{BBC849DB-B08A-4548-8323-38EED895AF8C}"/>
    <dgm:cxn modelId="{43F714AF-CE59-4E26-B85E-A1479257919E}" srcId="{827482E9-8518-4CC9-86DA-DDD585788C0F}" destId="{65C8AEB9-91B4-44B4-A30B-8B60A14F6D53}" srcOrd="0" destOrd="0" parTransId="{55092B6E-2DAB-40E3-8E81-9FF6BD44920E}" sibTransId="{941C3B44-4DB0-48F4-A273-2FA1A8FECD7B}"/>
    <dgm:cxn modelId="{A679A944-248A-4250-8BB4-AC770C1BEDDF}" type="presOf" srcId="{2730ABD6-1C6F-4E8A-8FDF-9ABF1648C6E8}" destId="{73568DDD-1F9F-4D64-9778-10683A5D70CE}" srcOrd="0" destOrd="0" presId="urn:microsoft.com/office/officeart/2005/8/layout/hList1"/>
    <dgm:cxn modelId="{8612FD02-F21A-4EA5-A20B-004BF0D866FD}" srcId="{FFE06A81-C743-4E32-9EDE-A0476EC99307}" destId="{240CF3EB-E88F-4D84-97A4-0E55227321CB}" srcOrd="2" destOrd="0" parTransId="{62BAC735-0BE4-4D4A-8271-507585411C28}" sibTransId="{0604B551-2AC3-43F8-AC13-2BA406D58863}"/>
    <dgm:cxn modelId="{F96554F5-3957-4383-8D34-DBC1C3246A99}" type="presOf" srcId="{52C357D8-8B6C-4052-AF68-EEB4D74BFF33}" destId="{2B355B8B-ADC2-4631-9FF1-D675CC74B323}" srcOrd="0" destOrd="0" presId="urn:microsoft.com/office/officeart/2005/8/layout/hList1"/>
    <dgm:cxn modelId="{1EE1E43D-A936-49AB-9D62-DE1407876979}" type="presParOf" srcId="{685508F6-85F4-4456-BE8E-8BDEE918BDF0}" destId="{E3C5DFA6-C5FF-4F3A-9743-6E454B386742}" srcOrd="0" destOrd="0" presId="urn:microsoft.com/office/officeart/2005/8/layout/hList1"/>
    <dgm:cxn modelId="{CD022297-22C2-4058-968F-36AC43B6C591}" type="presParOf" srcId="{E3C5DFA6-C5FF-4F3A-9743-6E454B386742}" destId="{1CFBB95E-DC86-4825-8DA7-91FBFC5E652E}" srcOrd="0" destOrd="0" presId="urn:microsoft.com/office/officeart/2005/8/layout/hList1"/>
    <dgm:cxn modelId="{056486C7-17AF-42C1-AF7B-0FD9FA915DE5}" type="presParOf" srcId="{E3C5DFA6-C5FF-4F3A-9743-6E454B386742}" destId="{F734D339-B332-4CF5-9333-92841920812E}" srcOrd="1" destOrd="0" presId="urn:microsoft.com/office/officeart/2005/8/layout/hList1"/>
    <dgm:cxn modelId="{4D26EB24-403B-4065-A8F8-D23E268A6D4B}" type="presParOf" srcId="{685508F6-85F4-4456-BE8E-8BDEE918BDF0}" destId="{1EDB3F34-46EA-4241-933C-E55E27B3C868}" srcOrd="1" destOrd="0" presId="urn:microsoft.com/office/officeart/2005/8/layout/hList1"/>
    <dgm:cxn modelId="{6BA8B157-CC0E-44EE-94C8-DD559DCCBC25}" type="presParOf" srcId="{685508F6-85F4-4456-BE8E-8BDEE918BDF0}" destId="{CA5AE9AC-4538-4C6A-8A52-AE03D72A0E7C}" srcOrd="2" destOrd="0" presId="urn:microsoft.com/office/officeart/2005/8/layout/hList1"/>
    <dgm:cxn modelId="{54281DB5-14A5-45E8-B2B6-05D3062587B6}" type="presParOf" srcId="{CA5AE9AC-4538-4C6A-8A52-AE03D72A0E7C}" destId="{B03E1F05-3DC6-4CBA-BC81-66EC47E8BBAE}" srcOrd="0" destOrd="0" presId="urn:microsoft.com/office/officeart/2005/8/layout/hList1"/>
    <dgm:cxn modelId="{54CEC3F1-74D2-4327-ADCF-8439BDB46CF3}" type="presParOf" srcId="{CA5AE9AC-4538-4C6A-8A52-AE03D72A0E7C}" destId="{2A558777-4D53-4883-94D4-40507F9F8F87}" srcOrd="1" destOrd="0" presId="urn:microsoft.com/office/officeart/2005/8/layout/hList1"/>
    <dgm:cxn modelId="{6DAF2920-CC04-4EFC-A5C3-2E54442FC989}" type="presParOf" srcId="{685508F6-85F4-4456-BE8E-8BDEE918BDF0}" destId="{C9D34474-AE35-47C1-AC75-0CCE19C67ED5}" srcOrd="3" destOrd="0" presId="urn:microsoft.com/office/officeart/2005/8/layout/hList1"/>
    <dgm:cxn modelId="{05D4DACC-F005-4599-8345-50EF9965CE9D}" type="presParOf" srcId="{685508F6-85F4-4456-BE8E-8BDEE918BDF0}" destId="{5E73751C-79D9-413C-A9EA-6E1C346F81AA}" srcOrd="4" destOrd="0" presId="urn:microsoft.com/office/officeart/2005/8/layout/hList1"/>
    <dgm:cxn modelId="{D4BB4348-D5BC-45DE-9729-2A213A421558}" type="presParOf" srcId="{5E73751C-79D9-413C-A9EA-6E1C346F81AA}" destId="{73568DDD-1F9F-4D64-9778-10683A5D70CE}" srcOrd="0" destOrd="0" presId="urn:microsoft.com/office/officeart/2005/8/layout/hList1"/>
    <dgm:cxn modelId="{BD7E0091-52C3-4191-81C8-DE8490F9CEEE}" type="presParOf" srcId="{5E73751C-79D9-413C-A9EA-6E1C346F81AA}" destId="{2B355B8B-ADC2-4631-9FF1-D675CC74B3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BB95E-DC86-4825-8DA7-91FBFC5E652E}">
      <dsp:nvSpPr>
        <dsp:cNvPr id="0" name=""/>
        <dsp:cNvSpPr/>
      </dsp:nvSpPr>
      <dsp:spPr>
        <a:xfrm>
          <a:off x="0" y="-19545"/>
          <a:ext cx="3176325" cy="112895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Соци</a:t>
          </a:r>
          <a:r>
            <a:rPr lang="ru-RU" altLang="ru-RU" sz="2600" b="1" kern="1200" dirty="0" smtClean="0">
              <a:solidFill>
                <a:schemeClr val="tx2"/>
              </a:solidFill>
              <a:latin typeface="+mn-lt"/>
            </a:rPr>
            <a:t>а</a:t>
          </a:r>
          <a:r>
            <a:rPr lang="ru-RU" sz="2600" b="1" kern="1200" dirty="0" smtClean="0">
              <a:solidFill>
                <a:schemeClr val="tx2"/>
              </a:solidFill>
            </a:rPr>
            <a:t>льная</a:t>
          </a:r>
          <a:endParaRPr lang="ru-RU" sz="2600" b="1" kern="1200" dirty="0">
            <a:solidFill>
              <a:schemeClr val="tx2"/>
            </a:solidFill>
          </a:endParaRPr>
        </a:p>
      </dsp:txBody>
      <dsp:txXfrm>
        <a:off x="0" y="-19545"/>
        <a:ext cx="3176325" cy="1128952"/>
      </dsp:txXfrm>
    </dsp:sp>
    <dsp:sp modelId="{F734D339-B332-4CF5-9333-92841920812E}">
      <dsp:nvSpPr>
        <dsp:cNvPr id="0" name=""/>
        <dsp:cNvSpPr/>
      </dsp:nvSpPr>
      <dsp:spPr>
        <a:xfrm>
          <a:off x="52461" y="1109407"/>
          <a:ext cx="3095079" cy="39527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Обеспечение занятости  социально незащищенных и малоимущих групп граждан и оказание им услуг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Сохранение рабочих мест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Создание новых рабочих мест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заработной платы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Социальная адаптация и социальная реабилитация незащищенных групп граждан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52461" y="1109407"/>
        <a:ext cx="3095079" cy="3952799"/>
      </dsp:txXfrm>
    </dsp:sp>
    <dsp:sp modelId="{B03E1F05-3DC6-4CBA-BC81-66EC47E8BBAE}">
      <dsp:nvSpPr>
        <dsp:cNvPr id="0" name=""/>
        <dsp:cNvSpPr/>
      </dsp:nvSpPr>
      <dsp:spPr>
        <a:xfrm>
          <a:off x="3674875" y="-15935"/>
          <a:ext cx="3417029" cy="11193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Экономическая</a:t>
          </a:r>
          <a:endParaRPr lang="ru-RU" sz="2600" b="1" kern="1200" dirty="0">
            <a:solidFill>
              <a:schemeClr val="tx2"/>
            </a:solidFill>
          </a:endParaRPr>
        </a:p>
      </dsp:txBody>
      <dsp:txXfrm>
        <a:off x="3674875" y="-15935"/>
        <a:ext cx="3417029" cy="1119332"/>
      </dsp:txXfrm>
    </dsp:sp>
    <dsp:sp modelId="{2A558777-4D53-4883-94D4-40507F9F8F87}">
      <dsp:nvSpPr>
        <dsp:cNvPr id="0" name=""/>
        <dsp:cNvSpPr/>
      </dsp:nvSpPr>
      <dsp:spPr>
        <a:xfrm>
          <a:off x="3818146" y="1105797"/>
          <a:ext cx="3095079" cy="395279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выручки от реализации, производительности труда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Увеличение количества субъектов МСП и рост доли МСП в обороте предприятий по экономике в целом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Снижение затрат бюджетных ресурсов на отрасль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Развитие конкурентной среды в социальной сфере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3818146" y="1105797"/>
        <a:ext cx="3095079" cy="3952799"/>
      </dsp:txXfrm>
    </dsp:sp>
    <dsp:sp modelId="{73568DDD-1F9F-4D64-9778-10683A5D70CE}">
      <dsp:nvSpPr>
        <dsp:cNvPr id="0" name=""/>
        <dsp:cNvSpPr/>
      </dsp:nvSpPr>
      <dsp:spPr>
        <a:xfrm>
          <a:off x="7410860" y="0"/>
          <a:ext cx="3092057" cy="112413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chemeClr val="tx2"/>
              </a:solidFill>
            </a:rPr>
            <a:t>Политическая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7410860" y="0"/>
        <a:ext cx="3092057" cy="1124132"/>
      </dsp:txXfrm>
    </dsp:sp>
    <dsp:sp modelId="{2B355B8B-ADC2-4631-9FF1-D675CC74B323}">
      <dsp:nvSpPr>
        <dsp:cNvPr id="0" name=""/>
        <dsp:cNvSpPr/>
      </dsp:nvSpPr>
      <dsp:spPr>
        <a:xfrm>
          <a:off x="7426042" y="1124132"/>
          <a:ext cx="3092057" cy="3918529"/>
        </a:xfrm>
        <a:prstGeom prst="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Создание благоприятных условий для развития социального бизнеса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Улучшение социального климата</a:t>
          </a:r>
          <a:endParaRPr lang="ru-RU" sz="1800" b="1" kern="1200" dirty="0">
            <a:solidFill>
              <a:schemeClr val="tx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chemeClr val="tx2"/>
              </a:solidFill>
            </a:rPr>
            <a:t>Повышение качества жизни и снятие социальной напряженности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7426042" y="1124132"/>
        <a:ext cx="3092057" cy="3918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0034CF4-3409-4DE5-8130-420A6327CBB2}" type="datetimeFigureOut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6788"/>
            <a:ext cx="5437187" cy="3911600"/>
          </a:xfrm>
          <a:prstGeom prst="rect">
            <a:avLst/>
          </a:prstGeom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66D109E-A8D2-45C9-87DF-DB99D2D2F2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0533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200996-C67F-4175-9185-E9F047F1F3D8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11468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8E1C8B-2D8F-4067-83F5-7F9453E7DA26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9020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5E3E5-456B-4FE6-8D67-D2CF569BF666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202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283A60-CDEA-496A-994B-ED27F6F34730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2758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59E8A-C440-40D0-8971-F04953385448}" type="slidenum">
              <a:rPr lang="ru-RU" altLang="ru-RU"/>
              <a:pPr/>
              <a:t>21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57808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173185-C88D-4E2A-A13A-CBDA220F271A}" type="slidenum">
              <a:rPr lang="ru-RU" altLang="ru-RU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4379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F35CCE-F53E-4423-8C6D-CDF8D9A1EF09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17191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6067132-6985-403E-A0B5-15BF1969D035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3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51FBD-343B-4164-8EC6-D4430BB72493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88492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C7FF6-16FB-4D8A-A58F-B1FC65B3E869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72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50A0FD-BB40-4193-8DB2-119F34B58A21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62212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DD1B9B4-792B-405D-B5A7-72603380F3CB}" type="slidenum">
              <a:rPr lang="ru-RU" altLang="ru-RU">
                <a:latin typeface="Calibri" pitchFamily="34" charset="0"/>
              </a:rPr>
              <a:pPr/>
              <a:t>9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EDD1B9B4-792B-405D-B5A7-72603380F3CB}" type="slidenum">
              <a:rPr lang="ru-RU" altLang="ru-RU">
                <a:latin typeface="Calibri" pitchFamily="34" charset="0"/>
              </a:rPr>
              <a:pPr/>
              <a:t>10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FB2071C-AA13-4A97-A514-7F2823FB4488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33021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4F5DB1-76EE-49F6-B306-EC03574B9638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93028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028" descr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1029"/>
          <p:cNvCxnSpPr>
            <a:cxnSpLocks noChangeShapeType="1"/>
          </p:cNvCxnSpPr>
          <p:nvPr userDrawn="1"/>
        </p:nvCxnSpPr>
        <p:spPr bwMode="auto">
          <a:xfrm>
            <a:off x="2355850" y="59102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455863" y="35337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1" name="Рисунок 10" descr="Picture 11"/>
          <p:cNvPicPr>
            <a:picLocks noChangeAspect="1" noChangeArrowheads="1"/>
          </p:cNvPicPr>
          <p:nvPr userDrawn="1"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329637" y="206325"/>
            <a:ext cx="1532727" cy="2019953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  <p:sp>
        <p:nvSpPr>
          <p:cNvPr id="12" name="Прямоугольник 11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3935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96F154CD-E665-4FE2-A49D-6D8E6E064005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8D1AF-F7A3-4578-BFE7-F078B4A757C8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B16E02-23FF-4A5A-B54C-F8B113D344CC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8B63D0-6EF5-4743-A7EE-29A35412124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E67DF6-D838-459E-9710-8033775CF845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A594B5D-F9EC-407F-83A2-5C308F281A1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8ED3EFA-F968-442B-81DB-12A483CC41A4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96A4CEA3-C585-478B-80C6-AFC3F8D286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МЕЧАНИЕ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AC76D4-7525-466D-863E-7FAE89CB47F9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C4F720A-6086-4BF2-8B28-1902AB2BE0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5EB690-3F28-44CA-8C25-4DC2D2FDA56A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56272E6-0F01-4E61-B8FA-50BCF474324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2DFA0C-D2DD-436C-A9FC-04F31F8188E4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94163" y="64579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230EB9B-F4F8-42C8-9C21-41215728A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РИМЕЧАНИЕ 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8001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28363" y="2970213"/>
            <a:ext cx="1184275" cy="90011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10966450" y="222250"/>
            <a:ext cx="61913" cy="6427788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8" name="Номер слайда 5"/>
          <p:cNvSpPr txBox="1">
            <a:spLocks/>
          </p:cNvSpPr>
          <p:nvPr userDrawn="1"/>
        </p:nvSpPr>
        <p:spPr>
          <a:xfrm>
            <a:off x="0" y="6356350"/>
            <a:ext cx="623888" cy="501650"/>
          </a:xfrm>
          <a:prstGeom prst="rect">
            <a:avLst/>
          </a:prstGeom>
        </p:spPr>
        <p:txBody>
          <a:bodyPr vert="eaVert"/>
          <a:lstStyle/>
          <a:p>
            <a:pPr eaLnBrk="1" hangingPunct="1"/>
            <a:fld id="{D4BD129D-F725-4AF3-B123-66135F156BE9}" type="slidenum">
              <a:rPr lang="ru-RU" alt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/>
              <a:t>‹#›</a:t>
            </a:fld>
            <a:endParaRPr lang="ru-RU" altLang="ru-RU" sz="24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21673"/>
            <a:ext cx="7734300" cy="642850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610598" y="221672"/>
            <a:ext cx="2254455" cy="6428509"/>
          </a:xfrm>
          <a:prstGeom prst="rect">
            <a:avLst/>
          </a:prstGeom>
        </p:spPr>
        <p:txBody>
          <a:bodyPr vert="vert">
            <a:norm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-3175"/>
            <a:ext cx="457200" cy="1427163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59D0C-40DE-470E-B7CD-A8193D09FD44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213" y="1998663"/>
            <a:ext cx="685800" cy="2843212"/>
          </a:xfrm>
          <a:prstGeom prst="rect">
            <a:avLst/>
          </a:prstGeom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Приложение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8382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44862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218238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10" name="Группа 36"/>
          <p:cNvGrpSpPr/>
          <p:nvPr userDrawn="1"/>
        </p:nvGrpSpPr>
        <p:grpSpPr>
          <a:xfrm>
            <a:off x="10718061" y="132651"/>
            <a:ext cx="1271478" cy="1675658"/>
            <a:chOff x="8773067" y="-1546866"/>
            <a:chExt cx="1271478" cy="16756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Прямоугольник 10"/>
            <p:cNvSpPr/>
            <p:nvPr/>
          </p:nvSpPr>
          <p:spPr>
            <a:xfrm>
              <a:off x="9027806" y="-950355"/>
              <a:ext cx="762000" cy="838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Рисунок 11" descr="Picture 11"/>
            <p:cNvPicPr>
              <a:picLocks noChangeAspect="1" noChangeArrowheads="1"/>
            </p:cNvPicPr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8773067" y="-1546866"/>
              <a:ext cx="1271478" cy="16756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</p:pic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623984"/>
            <a:ext cx="9144000" cy="1327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Заголовок 1"/>
          <p:cNvSpPr>
            <a:spLocks noGrp="1"/>
          </p:cNvSpPr>
          <p:nvPr>
            <p:ph type="ctrTitle"/>
          </p:nvPr>
        </p:nvSpPr>
        <p:spPr>
          <a:xfrm>
            <a:off x="1524000" y="1808309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D51AEE-A387-4DB4-8A6F-132138C14F54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13891AFD-08A1-4EA6-99F6-C1ECC8AB6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30" y="1174461"/>
            <a:ext cx="11533446" cy="489077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20E6D5-BE7B-4FA1-9F5B-16ADC32B685F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DFF9935-B65C-4D26-8FED-4587A7C714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8" name="Рисунок 7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5129" y="1054469"/>
            <a:ext cx="5634671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054469"/>
            <a:ext cx="5746376" cy="512249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7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86061E-1A83-4864-84FD-9CCC22BFCC42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2FF672F-320F-4F45-8DE0-0E8A62CF273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pic>
        <p:nvPicPr>
          <p:cNvPr id="10" name="Рисунок 9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130" y="1085713"/>
            <a:ext cx="5612445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30" y="2505075"/>
            <a:ext cx="5612445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085713"/>
            <a:ext cx="5746376" cy="14193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46376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001319-C65D-4979-9EE1-67D5DD5AB94A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C187DE20-16F3-4E7F-AC6A-A1163B9E7AB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6" name="Прямая соединительная линия 5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C2B190-E577-421D-A3E8-C9BFF6016D07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81B65CE3-AB32-472A-89D8-02063C288C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1030025"/>
            <a:ext cx="6735388" cy="48310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C3336E-C4A4-4095-A827-29DEB7C120E1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EBFD9B1-B9D7-4421-AF31-A1E4F9B89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8" name="Прямая соединительная линия 7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1015355"/>
            <a:ext cx="6735388" cy="48456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30" y="1030025"/>
            <a:ext cx="4386895" cy="4838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AC4515A-73D7-463F-AB9A-8D752E5E430B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D07F52EE-CF25-4733-81CB-F960B002A2F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-23813"/>
            <a:ext cx="12192000" cy="69056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Рисунок 1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2825"/>
            <a:ext cx="121920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0×263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01400" y="71438"/>
            <a:ext cx="717550" cy="944562"/>
          </a:xfrm>
          <a:prstGeom prst="rect">
            <a:avLst/>
          </a:prstGeom>
          <a:noFill/>
          <a:ln>
            <a:noFill/>
          </a:ln>
          <a:effectLst>
            <a:outerShdw blurRad="63500" sy="23000" kx="-1199993" algn="bl" rotWithShape="0">
              <a:srgbClr val="000000">
                <a:alpha val="20000"/>
              </a:srgbClr>
            </a:outerShdw>
          </a:effectLst>
          <a:extLst/>
        </p:spPr>
      </p:pic>
      <p:cxnSp>
        <p:nvCxnSpPr>
          <p:cNvPr id="7" name="Прямая соединительная линия 6"/>
          <p:cNvCxnSpPr>
            <a:cxnSpLocks noChangeShapeType="1"/>
          </p:cNvCxnSpPr>
          <p:nvPr userDrawn="1"/>
        </p:nvCxnSpPr>
        <p:spPr bwMode="auto">
          <a:xfrm>
            <a:off x="385763" y="1022350"/>
            <a:ext cx="11533187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  <a:effectLst>
            <a:outerShdw blurRad="63500" dist="8933" dir="5400000" sy="-50000" kx="2598083" algn="br" rotWithShape="0">
              <a:srgbClr val="000000">
                <a:alpha val="20000"/>
              </a:srgbClr>
            </a:outerShdw>
          </a:effectLst>
          <a:extLst/>
        </p:spPr>
      </p:cxn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5130" y="1194619"/>
            <a:ext cx="11533446" cy="4982344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" y="434"/>
            <a:ext cx="11201027" cy="98733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64625E-BE88-40BD-B0FC-1E0ECEC76830}" type="datetime1">
              <a:rPr lang="ru-RU" altLang="ru-RU"/>
              <a:pPr>
                <a:defRPr/>
              </a:pPr>
              <a:t>17.06.2018</a:t>
            </a:fld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9DC1A14-2062-4A89-A082-7BAEDA9DF2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028" descr="Picture 5"/>
          <p:cNvPicPr>
            <a:picLocks noChangeAspect="1" noChangeArrowheads="1"/>
          </p:cNvPicPr>
          <p:nvPr userDrawn="1"/>
        </p:nvPicPr>
        <p:blipFill>
          <a:blip r:embed="rId19" cstate="print">
            <a:lum bright="10000"/>
          </a:blip>
          <a:srcRect l="1367" t="1505" r="1151" b="1820"/>
          <a:stretch>
            <a:fillRect/>
          </a:stretch>
        </p:blipFill>
        <p:spPr bwMode="auto">
          <a:xfrm>
            <a:off x="3432175" y="1152525"/>
            <a:ext cx="5334000" cy="517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 userDrawn="1"/>
        </p:nvSpPr>
        <p:spPr>
          <a:xfrm>
            <a:off x="11356975" y="0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10588335" y="295194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0" y="173038"/>
            <a:ext cx="1530927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0" y="-23813"/>
            <a:ext cx="838200" cy="688181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0" y="-23813"/>
            <a:ext cx="12192000" cy="1116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0" y="6356350"/>
            <a:ext cx="12192000" cy="5254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ru-RU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037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1223963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38" name="Прямая соединительная линия 1030"/>
          <p:cNvCxnSpPr>
            <a:cxnSpLocks noChangeShapeType="1"/>
          </p:cNvCxnSpPr>
          <p:nvPr userDrawn="1"/>
        </p:nvCxnSpPr>
        <p:spPr bwMode="auto">
          <a:xfrm>
            <a:off x="2352675" y="6315075"/>
            <a:ext cx="7486650" cy="0"/>
          </a:xfrm>
          <a:prstGeom prst="line">
            <a:avLst/>
          </a:prstGeom>
          <a:noFill/>
          <a:ln w="25404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3" name="Рисунок 12" descr="Picture 11"/>
          <p:cNvPicPr>
            <a:picLocks noChangeAspect="1" noChangeArrowheads="1"/>
          </p:cNvPicPr>
          <p:nvPr userDrawn="1"/>
        </p:nvPicPr>
        <p:blipFill>
          <a:blip r:embed="rId20" cstate="print">
            <a:extLst/>
          </a:blip>
          <a:srcRect/>
          <a:stretch>
            <a:fillRect/>
          </a:stretch>
        </p:blipFill>
        <p:spPr bwMode="auto">
          <a:xfrm>
            <a:off x="4587025" y="1152687"/>
            <a:ext cx="3017950" cy="397730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151" r:id="rId1"/>
    <p:sldLayoutId id="2147487152" r:id="rId2"/>
    <p:sldLayoutId id="2147487153" r:id="rId3"/>
    <p:sldLayoutId id="2147487154" r:id="rId4"/>
    <p:sldLayoutId id="2147487155" r:id="rId5"/>
    <p:sldLayoutId id="2147487156" r:id="rId6"/>
    <p:sldLayoutId id="2147487157" r:id="rId7"/>
    <p:sldLayoutId id="2147487158" r:id="rId8"/>
    <p:sldLayoutId id="2147487159" r:id="rId9"/>
    <p:sldLayoutId id="2147487160" r:id="rId10"/>
    <p:sldLayoutId id="2147487161" r:id="rId11"/>
    <p:sldLayoutId id="2147487162" r:id="rId12"/>
    <p:sldLayoutId id="2147487163" r:id="rId13"/>
    <p:sldLayoutId id="2147487164" r:id="rId14"/>
    <p:sldLayoutId id="2147487165" r:id="rId15"/>
    <p:sldLayoutId id="2147487166" r:id="rId16"/>
    <p:sldLayoutId id="2147487167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20484" name="object 5"/>
          <p:cNvSpPr txBox="1">
            <a:spLocks noChangeArrowheads="1"/>
          </p:cNvSpPr>
          <p:nvPr/>
        </p:nvSpPr>
        <p:spPr bwMode="auto">
          <a:xfrm>
            <a:off x="1200151" y="2290728"/>
            <a:ext cx="97840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sz="4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endParaRPr lang="ru-RU" altLang="ru-RU" sz="4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предпринимательства </a:t>
            </a:r>
          </a:p>
          <a:p>
            <a:pPr algn="ctr"/>
            <a:r>
              <a:rPr lang="ru-RU" altLang="ru-RU" sz="4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Московской области</a:t>
            </a:r>
            <a:endParaRPr lang="ru-RU" altLang="ru-RU" sz="4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5"/>
          <p:cNvSpPr txBox="1">
            <a:spLocks noChangeArrowheads="1"/>
          </p:cNvSpPr>
          <p:nvPr/>
        </p:nvSpPr>
        <p:spPr bwMode="auto">
          <a:xfrm>
            <a:off x="2454183" y="5803549"/>
            <a:ext cx="65314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tx2"/>
                </a:solidFill>
              </a:rPr>
              <a:t>Май 2018 года</a:t>
            </a:r>
            <a:endParaRPr lang="ru-RU" alt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184" y="2913381"/>
            <a:ext cx="11795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C7E69D0C-B400-43FB-859A-EA8CEDE085DE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3379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70" y="-46038"/>
            <a:ext cx="9790430" cy="102711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Московский областной </a:t>
            </a:r>
            <a:r>
              <a:rPr 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фонд микрофинансирования </a:t>
            </a:r>
            <a:endParaRPr lang="ru-RU" sz="28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Номер слайда 21"/>
          <p:cNvSpPr txBox="1">
            <a:spLocks/>
          </p:cNvSpPr>
          <p:nvPr/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5487490E-0F41-4C80-99FF-4A028BBDECFA}" type="slidenum"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>
                <a:defRPr/>
              </a:pPr>
              <a:t>10</a:t>
            </a:fld>
            <a:endParaRPr lang="ru-RU" altLang="ru-RU" sz="2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5977496" y="1340646"/>
            <a:ext cx="5052454" cy="1050925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Максимальная сумма 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</a:rPr>
              <a:t>микрозайма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для малого и среднего бизнеса увеличится </a:t>
            </a:r>
            <a:endParaRPr lang="ru-RU" b="1" kern="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с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3 </a:t>
            </a:r>
            <a:r>
              <a:rPr lang="ru-RU" sz="3200" b="1" dirty="0" err="1" smtClean="0">
                <a:solidFill>
                  <a:schemeClr val="tx2"/>
                </a:solidFill>
                <a:cs typeface="Arial" charset="0"/>
              </a:rPr>
              <a:t>млн.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</a:rPr>
              <a:t>до</a:t>
            </a:r>
            <a:r>
              <a:rPr lang="ru-RU" sz="32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5 млн.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рублей</a:t>
            </a:r>
            <a:endParaRPr lang="ru-RU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>
          <a:xfrm>
            <a:off x="382111" y="2913381"/>
            <a:ext cx="3721260" cy="104775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Взаимодействие с МФЦ, ТПП МО, 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</a:rPr>
              <a:t>коворкингами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. Выездные консультации и прием заявок</a:t>
            </a:r>
          </a:p>
        </p:txBody>
      </p:sp>
      <p:sp>
        <p:nvSpPr>
          <p:cNvPr id="65" name="Прямоугольник: скругленные углы 13">
            <a:extLst>
              <a:ext uri="{FF2B5EF4-FFF2-40B4-BE49-F238E27FC236}"/>
            </a:extLst>
          </p:cNvPr>
          <p:cNvSpPr/>
          <p:nvPr/>
        </p:nvSpPr>
        <p:spPr>
          <a:xfrm>
            <a:off x="5326380" y="4583588"/>
            <a:ext cx="2913062" cy="104775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Срок займов до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3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лет</a:t>
            </a:r>
          </a:p>
        </p:txBody>
      </p:sp>
      <p:sp>
        <p:nvSpPr>
          <p:cNvPr id="67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6116003" y="2895601"/>
            <a:ext cx="4616767" cy="78486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Предварительная экспресс-оценка заявки </a:t>
            </a:r>
          </a:p>
        </p:txBody>
      </p:sp>
      <p:sp>
        <p:nvSpPr>
          <p:cNvPr id="68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655636" y="4488497"/>
            <a:ext cx="3927793" cy="1237933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Предоставление займов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начинающим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предпринимателям</a:t>
            </a:r>
          </a:p>
          <a:p>
            <a:pPr algn="ctr">
              <a:defRPr/>
            </a:pP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913606" y="1321992"/>
            <a:ext cx="4412774" cy="1398348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Процентная ставка для социальных предпринимателей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от 8% до 10,4%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годовых</a:t>
            </a:r>
          </a:p>
          <a:p>
            <a:pPr algn="ct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(для остальных от 10% до 13%)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0A024D-63D5-47EA-9584-D8A0349BC3CE}"/>
              </a:ext>
            </a:extLst>
          </p:cNvPr>
          <p:cNvSpPr txBox="1"/>
          <p:nvPr/>
        </p:nvSpPr>
        <p:spPr>
          <a:xfrm>
            <a:off x="8503723" y="4330298"/>
            <a:ext cx="3376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2017 год: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выдано 150 </a:t>
            </a:r>
            <a:r>
              <a:rPr lang="ru-RU" altLang="ru-RU" b="1" dirty="0" err="1">
                <a:solidFill>
                  <a:schemeClr val="tx2"/>
                </a:solidFill>
                <a:latin typeface="+mn-lt"/>
                <a:cs typeface="+mn-cs"/>
              </a:rPr>
              <a:t>микрозаймов</a:t>
            </a:r>
            <a:endParaRPr lang="ru-RU" altLang="ru-RU" b="1" dirty="0">
              <a:solidFill>
                <a:schemeClr val="tx2"/>
              </a:solidFill>
              <a:latin typeface="+mn-lt"/>
              <a:cs typeface="+mn-cs"/>
            </a:endParaRP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на сумму 278 575,0 </a:t>
            </a:r>
            <a:r>
              <a:rPr lang="ru-RU" altLang="ru-RU" b="1" dirty="0" err="1">
                <a:solidFill>
                  <a:schemeClr val="tx2"/>
                </a:solidFill>
                <a:latin typeface="+mn-lt"/>
                <a:cs typeface="+mn-cs"/>
              </a:rPr>
              <a:t>тыс.рублей</a:t>
            </a:r>
            <a:endParaRPr lang="ru-RU" alt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600700" y="2391571"/>
            <a:ext cx="515303" cy="70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994910" y="2720340"/>
            <a:ext cx="91440" cy="193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3807" idx="1"/>
          </p:cNvCxnSpPr>
          <p:nvPr/>
        </p:nvCxnSpPr>
        <p:spPr>
          <a:xfrm flipH="1" flipV="1">
            <a:off x="4103371" y="3509487"/>
            <a:ext cx="5418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3807" idx="3"/>
            <a:endCxn id="67" idx="1"/>
          </p:cNvCxnSpPr>
          <p:nvPr/>
        </p:nvCxnSpPr>
        <p:spPr>
          <a:xfrm flipV="1">
            <a:off x="5824696" y="3288031"/>
            <a:ext cx="291307" cy="221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00700" y="3961131"/>
            <a:ext cx="376796" cy="622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103371" y="3961131"/>
            <a:ext cx="720089" cy="527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4" descr="Логотип МОФМ_5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605" y="0"/>
            <a:ext cx="10080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90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5FCA5-C90D-453D-A9EA-0036E4F0A267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277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27024" y="208257"/>
            <a:ext cx="11137900" cy="61521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/>
                </a:solidFill>
              </a:rPr>
              <a:t>ГП «Предпринимательство  Подмосковья», подпрограмма </a:t>
            </a:r>
            <a:r>
              <a:rPr lang="en-US" sz="2600" b="1" dirty="0" smtClean="0">
                <a:solidFill>
                  <a:schemeClr val="tx2"/>
                </a:solidFill>
              </a:rPr>
              <a:t>III 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600" b="1" dirty="0" smtClean="0">
                <a:solidFill>
                  <a:schemeClr val="tx2"/>
                </a:solidFill>
              </a:rPr>
              <a:t>«Развитие малого и среднего предпринимательства в МО»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5383690"/>
              </p:ext>
            </p:extLst>
          </p:nvPr>
        </p:nvGraphicFramePr>
        <p:xfrm>
          <a:off x="407034" y="1236147"/>
          <a:ext cx="11598276" cy="133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234"/>
                <a:gridCol w="1677460"/>
                <a:gridCol w="1940065"/>
                <a:gridCol w="1760475"/>
                <a:gridCol w="1684042"/>
              </a:tblGrid>
              <a:tr h="434310">
                <a:tc>
                  <a:txBody>
                    <a:bodyPr/>
                    <a:lstStyle/>
                    <a:p>
                      <a:pPr algn="l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Год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2014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2015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2016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2017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370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Количество субъектов МСП, ед.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88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112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71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Общий размер субсидий, тыс. руб.</a:t>
                      </a:r>
                    </a:p>
                  </a:txBody>
                  <a:tcPr marL="91441" marR="91441"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70 840, 3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102 459,1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96 000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60 000</a:t>
                      </a:r>
                      <a:endParaRPr lang="ru-RU" altLang="ru-RU" sz="2000" b="1" kern="1200" dirty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L="91441" marR="91441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8634792"/>
              </p:ext>
            </p:extLst>
          </p:nvPr>
        </p:nvGraphicFramePr>
        <p:xfrm>
          <a:off x="441798" y="3010945"/>
          <a:ext cx="11598277" cy="142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4101"/>
                <a:gridCol w="1894445"/>
                <a:gridCol w="1748658"/>
                <a:gridCol w="1701399"/>
                <a:gridCol w="1699674"/>
              </a:tblGrid>
              <a:tr h="474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Кол-во новых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368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424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488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320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46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Кол-во сохраненных</a:t>
                      </a:r>
                      <a:r>
                        <a:rPr lang="ru-RU" altLang="ru-RU" sz="2000" b="1" kern="1200" baseline="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 рабочих мест</a:t>
                      </a: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, ед.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980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1130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1300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b="1" kern="1200" dirty="0" smtClean="0">
                          <a:solidFill>
                            <a:schemeClr val="tx2"/>
                          </a:solidFill>
                          <a:latin typeface="Calibri" pitchFamily="34" charset="0"/>
                          <a:ea typeface="+mn-ea"/>
                          <a:cs typeface="Arial" charset="0"/>
                        </a:rPr>
                        <a:t>710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4632">
                <a:tc gridSpan="5"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Среднее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у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величение выручки и заработной платы +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/ -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 20,0</a:t>
                      </a:r>
                      <a:r>
                        <a:rPr lang="ru-RU" sz="20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% </a:t>
                      </a:r>
                    </a:p>
                  </a:txBody>
                  <a:tcPr marL="91441" marR="91441" marT="45728" marB="4572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2000" b="1" kern="1200" dirty="0" smtClean="0">
                        <a:solidFill>
                          <a:schemeClr val="tx2"/>
                        </a:solidFill>
                        <a:latin typeface="Calibri" pitchFamily="34" charset="0"/>
                        <a:ea typeface="+mn-ea"/>
                        <a:cs typeface="Arial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Стрелка вниз 12"/>
          <p:cNvSpPr/>
          <p:nvPr/>
        </p:nvSpPr>
        <p:spPr>
          <a:xfrm>
            <a:off x="4682645" y="2553744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: скругленные углы 13">
            <a:extLst>
              <a:ext uri="{FF2B5EF4-FFF2-40B4-BE49-F238E27FC236}"/>
            </a:extLst>
          </p:cNvPr>
          <p:cNvSpPr/>
          <p:nvPr/>
        </p:nvSpPr>
        <p:spPr>
          <a:xfrm>
            <a:off x="525780" y="4606290"/>
            <a:ext cx="11487150" cy="173736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</a:rPr>
              <a:t>В 2018 году – 100 млн. </a:t>
            </a:r>
            <a:r>
              <a:rPr lang="ru-RU" sz="2600" b="1" kern="0" dirty="0" smtClean="0">
                <a:solidFill>
                  <a:schemeClr val="accent1">
                    <a:lumMod val="75000"/>
                  </a:schemeClr>
                </a:solidFill>
              </a:rPr>
              <a:t>рублей</a:t>
            </a:r>
          </a:p>
          <a:p>
            <a:pPr algn="just">
              <a:defRPr/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Не </a:t>
            </a:r>
            <a:r>
              <a:rPr lang="ru-RU" sz="2000" b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менее </a:t>
            </a: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60 социально – ориентированных субъектов МСП: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30 дошкольных образовательных центров, центров дневного времяпрепровождения детей, яслей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20 медицинских организаций социальной направленности (реабилитация инвалидов, перинатальные центры и т.д.) </a:t>
            </a:r>
          </a:p>
          <a:p>
            <a:pPr marL="342900" indent="-342900" algn="just">
              <a:buFontTx/>
              <a:buChar char="-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10 социально-ориентированные субъекты МСП прочей направленности</a:t>
            </a:r>
            <a:endParaRPr lang="ru-RU" sz="2000" b="1" dirty="0" smtClean="0">
              <a:solidFill>
                <a:schemeClr val="tx2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6014F1-57ED-4F39-AAA6-DE2F8681153D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4710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187325" y="144463"/>
            <a:ext cx="11136313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Эффективность поддержки </a:t>
            </a:r>
          </a:p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социального предпринимательства</a:t>
            </a:r>
            <a:endParaRPr lang="en-US" altLang="ru-RU" sz="2800" b="1" dirty="0" smtClean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829960190"/>
              </p:ext>
            </p:extLst>
          </p:nvPr>
        </p:nvGraphicFramePr>
        <p:xfrm>
          <a:off x="575734" y="1187451"/>
          <a:ext cx="10574866" cy="504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494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086" y="112726"/>
            <a:ext cx="11201027" cy="987332"/>
          </a:xfrm>
        </p:spPr>
        <p:txBody>
          <a:bodyPr/>
          <a:lstStyle/>
          <a:p>
            <a:pPr algn="ctr"/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Социальный сектор Московской области:</a:t>
            </a:r>
            <a:b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д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ошкольное образование </a:t>
            </a:r>
            <a:r>
              <a:rPr lang="ru-RU" altLang="ru-RU" sz="24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*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13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720103" y="2253829"/>
            <a:ext cx="34686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102 частных ДОУ (5,01%)</a:t>
            </a:r>
          </a:p>
          <a:p>
            <a:pPr algn="ctr">
              <a:buFontTx/>
              <a:buChar char="-"/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9 792 воспитанника (2,44%)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1133825" y="1214524"/>
            <a:ext cx="2520462" cy="79525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2 038 </a:t>
            </a:r>
            <a:r>
              <a:rPr lang="ru-RU" altLang="ru-RU" sz="2000" b="1" dirty="0">
                <a:solidFill>
                  <a:schemeClr val="tx2"/>
                </a:solidFill>
              </a:rPr>
              <a:t>ДОУ </a:t>
            </a:r>
            <a:endParaRPr lang="ru-RU" altLang="ru-RU" sz="2000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</a:t>
            </a:r>
            <a:r>
              <a:rPr lang="ru-RU" altLang="ru-RU" sz="2000" b="1" dirty="0">
                <a:solidFill>
                  <a:schemeClr val="tx2"/>
                </a:solidFill>
              </a:rPr>
              <a:t>400 896</a:t>
            </a:r>
            <a:r>
              <a:rPr lang="ru-RU" altLang="ru-RU" sz="2000" b="1" i="1" dirty="0">
                <a:solidFill>
                  <a:schemeClr val="tx2"/>
                </a:solidFill>
              </a:rPr>
              <a:t> 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детей)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 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27494" y="3031748"/>
            <a:ext cx="674907" cy="34354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77449" y="3329418"/>
            <a:ext cx="4482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41–й ребенок Московской области посещает частное ДОУ</a:t>
            </a:r>
            <a:endParaRPr lang="ru-RU" altLang="ru-RU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7552303" y="3109918"/>
            <a:ext cx="1352025" cy="252987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33908" y="3329419"/>
            <a:ext cx="7303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- охват образовательными услугами 100 % детей в возрасте 3-7 лет</a:t>
            </a:r>
            <a:endParaRPr lang="ru-RU" alt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ликвидирована очередность в детские сады для детей 3-7 лет</a:t>
            </a:r>
            <a:endParaRPr lang="ru-RU" altLang="ru-RU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58154" y="3939326"/>
            <a:ext cx="360383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ПРОГНОЗ</a:t>
            </a:r>
            <a:endParaRPr lang="ru-RU" altLang="ru-RU" sz="20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 2021 году в Московской области увеличение численности детей                       в возрасте  1-7 лет с 471 тыс. 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до 575 тыс. (22%)</a:t>
            </a:r>
          </a:p>
          <a:p>
            <a:pPr marL="171450" indent="-171450">
              <a:buFontTx/>
              <a:buChar char="-"/>
              <a:defRPr/>
            </a:pP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8760684" y="4003696"/>
            <a:ext cx="32108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УВЕЛИЧЕНИЕ  </a:t>
            </a: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запроса населения на услуги по развитию детей в раннем возрасте</a:t>
            </a:r>
          </a:p>
          <a:p>
            <a:pPr marL="171450" indent="-171450">
              <a:buFontTx/>
              <a:buChar char="-"/>
              <a:defRPr/>
            </a:pP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3365" y="1206762"/>
            <a:ext cx="7091081" cy="181259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Финансовая поддержка в 2017 году  </a:t>
            </a:r>
          </a:p>
          <a:p>
            <a:pPr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(ГП «Образование Подмосковья» - 77 ДОУ, «Предпринимательство Подмосковья» - 26 ДОУ)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Имущественная поддержка: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льготная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ставка арендной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платы за муниципальное и областное имущество 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50 %)</a:t>
            </a:r>
            <a:endParaRPr lang="ru-RU" sz="2000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62890" y="5907439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Докладом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2410219"/>
              </p:ext>
            </p:extLst>
          </p:nvPr>
        </p:nvGraphicFramePr>
        <p:xfrm>
          <a:off x="2251666" y="3863976"/>
          <a:ext cx="2906487" cy="196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9656431"/>
              </p:ext>
            </p:extLst>
          </p:nvPr>
        </p:nvGraphicFramePr>
        <p:xfrm>
          <a:off x="-734091" y="38639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Стрелка вниз 22"/>
          <p:cNvSpPr/>
          <p:nvPr/>
        </p:nvSpPr>
        <p:spPr>
          <a:xfrm>
            <a:off x="2027495" y="2112695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7506918" y="4099654"/>
            <a:ext cx="978408" cy="14415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990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631" y="-80010"/>
            <a:ext cx="11879676" cy="881253"/>
          </a:xfrm>
        </p:spPr>
        <p:txBody>
          <a:bodyPr/>
          <a:lstStyle/>
          <a:p>
            <a:pPr algn="ctr"/>
            <a:r>
              <a:rPr lang="ru-RU" altLang="ru-RU" sz="2600" b="1" dirty="0">
                <a:solidFill>
                  <a:schemeClr val="tx2"/>
                </a:solidFill>
                <a:latin typeface="Arial" charset="0"/>
                <a:cs typeface="Arial" charset="0"/>
              </a:rPr>
              <a:t>Социальный сектор Московской </a:t>
            </a:r>
            <a:r>
              <a:rPr lang="ru-RU" altLang="ru-RU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области: </a:t>
            </a:r>
            <a:r>
              <a:rPr lang="ru-RU" sz="2600" b="1" dirty="0" smtClean="0">
                <a:solidFill>
                  <a:schemeClr val="tx2"/>
                </a:solidFill>
              </a:rPr>
              <a:t>дополнительное образование </a:t>
            </a:r>
            <a:r>
              <a:rPr lang="ru-RU" sz="2600" b="1" dirty="0">
                <a:solidFill>
                  <a:schemeClr val="tx2"/>
                </a:solidFill>
              </a:rPr>
              <a:t>и сопровождение детей с ограниченными возможностями здоровья </a:t>
            </a:r>
            <a:r>
              <a:rPr lang="ru-RU" sz="2600" b="1" dirty="0" smtClean="0">
                <a:solidFill>
                  <a:schemeClr val="tx2"/>
                </a:solidFill>
              </a:rPr>
              <a:t>*</a:t>
            </a:r>
            <a:endParaRPr lang="ru-RU" sz="2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14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9630" y="2787149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209 частных организаций дополнительного образования </a:t>
            </a:r>
          </a:p>
          <a:p>
            <a:pPr algn="ctr">
              <a:buFontTx/>
              <a:buChar char="-"/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28 350 учащихся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43917" y="1257795"/>
            <a:ext cx="3500401" cy="1555681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581 организаций дополнительного образования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(500 тыс.</a:t>
            </a:r>
            <a:r>
              <a:rPr lang="ru-RU" altLang="ru-RU" sz="2000" b="1" i="1" dirty="0" smtClean="0">
                <a:solidFill>
                  <a:schemeClr val="tx2"/>
                </a:solidFill>
              </a:rPr>
              <a:t> детей)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1527807" y="3844351"/>
            <a:ext cx="1332623" cy="43156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06911" y="4342469"/>
            <a:ext cx="37379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каждый 8–й ребенок Московской области пользуется услугами дополнительного образования в частных организациях</a:t>
            </a: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Картинки по запросу дети в продленке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3845" y="2696244"/>
            <a:ext cx="3637853" cy="257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7598" y="1162216"/>
            <a:ext cx="2299919" cy="15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дети робототехника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4318" y="4632141"/>
            <a:ext cx="2275303" cy="15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8371709" y="2431628"/>
            <a:ext cx="3477213" cy="207155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406 организаций психолого-педагогического сопровождения детей с ограниченными возможностями здоровья</a:t>
            </a:r>
            <a:r>
              <a:rPr lang="ru-RU" altLang="ru-RU" sz="2000" i="1" dirty="0" smtClean="0">
                <a:solidFill>
                  <a:schemeClr val="tx2"/>
                </a:solidFill>
              </a:rPr>
              <a:t>,  </a:t>
            </a:r>
          </a:p>
          <a:p>
            <a:pPr algn="ctr">
              <a:defRPr/>
            </a:pPr>
            <a:r>
              <a:rPr lang="ru-RU" altLang="ru-RU" sz="2000" i="1" dirty="0" smtClean="0">
                <a:solidFill>
                  <a:schemeClr val="tx2"/>
                </a:solidFill>
              </a:rPr>
              <a:t>в том числе</a:t>
            </a:r>
          </a:p>
          <a:p>
            <a:pPr>
              <a:defRPr/>
            </a:pPr>
            <a:endParaRPr lang="ru-RU" altLang="ru-RU" i="1" dirty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8007590" y="4590087"/>
            <a:ext cx="42119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59 частных организаций </a:t>
            </a:r>
          </a:p>
          <a:p>
            <a:pPr algn="ctr">
              <a:defRPr/>
            </a:pPr>
            <a:r>
              <a:rPr lang="ru-RU" altLang="ru-RU" sz="2000" b="1" i="1" dirty="0">
                <a:solidFill>
                  <a:schemeClr val="tx2"/>
                </a:solidFill>
                <a:latin typeface="+mn-lt"/>
              </a:rPr>
              <a:t>в</a:t>
            </a: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 25 муниципальных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образованиях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8241326" y="1267510"/>
            <a:ext cx="37379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в Московской области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более 20 тыс. </a:t>
            </a: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детей-инвалидов</a:t>
            </a:r>
          </a:p>
          <a:p>
            <a:pPr algn="ctr">
              <a:defRPr/>
            </a:pPr>
            <a:endParaRPr lang="ru-RU" altLang="ru-RU" sz="2000" b="1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46858" y="6046972"/>
            <a:ext cx="12192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Докладом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17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108" y="103930"/>
            <a:ext cx="11201027" cy="987332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Социальный сектор Московской </a:t>
            </a: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области: </a:t>
            </a:r>
            <a:b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медицинские услуги*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15</a:t>
            </a:fld>
            <a:endParaRPr lang="ru-RU" altLang="ru-RU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458372" y="2818112"/>
            <a:ext cx="404788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145 негосударственных медицинских учреждений </a:t>
            </a:r>
          </a:p>
          <a:p>
            <a:pPr algn="ctr">
              <a:defRPr/>
            </a:pPr>
            <a:r>
              <a:rPr lang="ru-RU" altLang="ru-RU" sz="2000" b="1" i="1" dirty="0" smtClean="0">
                <a:solidFill>
                  <a:schemeClr val="tx2"/>
                </a:solidFill>
                <a:latin typeface="+mn-lt"/>
              </a:rPr>
              <a:t>(130 работают в системе ОМС)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Прямоугольник: скругленные углы 14">
            <a:extLst>
              <a:ext uri="{FF2B5EF4-FFF2-40B4-BE49-F238E27FC236}">
                <a16:creationId xmlns="" xmlns:a16="http://schemas.microsoft.com/office/drawing/2014/main" id="{DCFFDA19-CB11-4F40-A7D2-E89A33B2C710}"/>
              </a:ext>
            </a:extLst>
          </p:cNvPr>
          <p:cNvSpPr/>
          <p:nvPr/>
        </p:nvSpPr>
        <p:spPr>
          <a:xfrm>
            <a:off x="4275678" y="1187148"/>
            <a:ext cx="2647729" cy="1258872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altLang="ru-RU" b="1" dirty="0" smtClean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ru-RU" altLang="ru-RU" sz="2000" b="1" dirty="0" smtClean="0">
                <a:solidFill>
                  <a:schemeClr val="tx2"/>
                </a:solidFill>
              </a:rPr>
              <a:t>Всего 2 781 медицинских организаций</a:t>
            </a:r>
          </a:p>
          <a:p>
            <a:pPr algn="ctr">
              <a:defRPr/>
            </a:pPr>
            <a:endParaRPr lang="ru-RU" altLang="ru-RU" sz="2000" i="1" dirty="0" smtClean="0">
              <a:solidFill>
                <a:schemeClr val="tx2"/>
              </a:solidFill>
            </a:endParaRP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103498" y="3879934"/>
            <a:ext cx="874526" cy="311024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73106" y="4199974"/>
            <a:ext cx="50308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Увеличение в 2017 году спроса на услуги коммерческих медицинских учреждений               с 41% до 48 %</a:t>
            </a:r>
          </a:p>
          <a:p>
            <a:pPr>
              <a:defRPr/>
            </a:pP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- 72 % клиентов обращаются в частные медицинские учреждения несколько раз в год;</a:t>
            </a:r>
            <a:endParaRPr lang="ru-RU" altLang="ru-RU" b="1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b="1" dirty="0">
                <a:solidFill>
                  <a:schemeClr val="tx2"/>
                </a:solidFill>
                <a:latin typeface="+mn-lt"/>
              </a:rPr>
              <a:t>- </a:t>
            </a:r>
            <a:r>
              <a:rPr lang="ru-RU" altLang="ru-RU" b="1" dirty="0" smtClean="0">
                <a:solidFill>
                  <a:schemeClr val="tx2"/>
                </a:solidFill>
                <a:latin typeface="+mn-lt"/>
              </a:rPr>
              <a:t>21 % - несколько раз в месяц</a:t>
            </a:r>
            <a:endParaRPr lang="ru-RU" altLang="ru-RU" b="1" i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052" name="Picture 4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1692" y="1250893"/>
            <a:ext cx="4418364" cy="29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728" y="3658702"/>
            <a:ext cx="2936765" cy="21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бинет медицинский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561" y="1187147"/>
            <a:ext cx="3115371" cy="207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123994" y="6028592"/>
            <a:ext cx="11929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chemeClr val="tx2"/>
                </a:solidFill>
                <a:latin typeface="Calibri" pitchFamily="34" charset="0"/>
              </a:rPr>
              <a:t>*в соответствии с Докладом о состоянии и развитии конкурентной среды на рынках товаров, работ и услуг Московской области по итогам 2017 г.</a:t>
            </a:r>
            <a:endParaRPr lang="ru-RU" altLang="ru-RU" sz="1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8137002" y="4407248"/>
            <a:ext cx="374305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Усиление конкурентной борьбы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рынке медицинских услуг </a:t>
            </a:r>
          </a:p>
          <a:p>
            <a:pPr algn="ctr"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 сравнению с 2016 г.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179946" y="2520312"/>
            <a:ext cx="674907" cy="2936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68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863" y="244911"/>
            <a:ext cx="10989408" cy="600909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2"/>
                </a:solidFill>
                <a:ea typeface="+mn-ea"/>
              </a:rPr>
              <a:t>Взаимодействие Московской области и </a:t>
            </a:r>
            <a:r>
              <a:rPr lang="ru-RU" sz="2800" b="1" dirty="0" smtClean="0">
                <a:solidFill>
                  <a:schemeClr val="tx2"/>
                </a:solidFill>
                <a:ea typeface="+mn-ea"/>
              </a:rPr>
              <a:t>Фонда </a:t>
            </a:r>
            <a:r>
              <a:rPr lang="ru-RU" sz="2800" b="1" dirty="0">
                <a:solidFill>
                  <a:schemeClr val="tx2"/>
                </a:solidFill>
                <a:ea typeface="+mn-ea"/>
              </a:rPr>
              <a:t>региональных социальных программ «Наше будущее»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F720A-6086-4BF2-8B28-1902AB2BE026}" type="slidenum">
              <a:rPr lang="ru-RU" altLang="ru-RU" smtClean="0"/>
              <a:pPr/>
              <a:t>16</a:t>
            </a:fld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55" y="1093906"/>
            <a:ext cx="3634740" cy="1363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557"/>
          <a:stretch/>
        </p:blipFill>
        <p:spPr>
          <a:xfrm>
            <a:off x="4109085" y="2994326"/>
            <a:ext cx="3634739" cy="1657684"/>
          </a:xfrm>
          <a:prstGeom prst="rect">
            <a:avLst/>
          </a:prstGeom>
        </p:spPr>
      </p:pic>
      <p:pic>
        <p:nvPicPr>
          <p:cNvPr id="13" name="Picture 2" descr="http://konkurs.nb-fund.ru/docs/block-20/block-20-b69e641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2520" y="2859713"/>
            <a:ext cx="3142259" cy="192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491490" y="4903472"/>
            <a:ext cx="5380483" cy="144322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сотрудничестве между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Правительством Московской области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Фондом региональных социальных программ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«Наше будущее» от 4 сентября 2017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163 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6606541" y="4880611"/>
            <a:ext cx="5405398" cy="142747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</a:t>
            </a: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развитию малого           и среднего предпринимательства       в Московской области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Губернатором Московской области А.Ю. Воробьёвым 14 декабря 2017 года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8028" y="1093906"/>
            <a:ext cx="3169110" cy="172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956" y="1093906"/>
            <a:ext cx="2624707" cy="136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pbs.twimg.com/media/DUcf6zgU8AA2aj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" y="2720342"/>
            <a:ext cx="2624707" cy="19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695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700" y="2443351"/>
            <a:ext cx="3776348" cy="35862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3857" y="20812"/>
            <a:ext cx="10269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социальный проект 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Московской области 2017 года</a:t>
            </a:r>
            <a:endParaRPr lang="ru-RU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2775" y="3335157"/>
            <a:ext cx="3495073" cy="23300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5470" y="3373358"/>
            <a:ext cx="3528350" cy="2656220"/>
          </a:xfrm>
          <a:prstGeom prst="rect">
            <a:avLst/>
          </a:prstGeom>
        </p:spPr>
      </p:pic>
      <p:sp>
        <p:nvSpPr>
          <p:cNvPr id="9" name="Прямоугольник: скругленные углы 36">
            <a:extLst>
              <a:ext uri="{FF2B5EF4-FFF2-40B4-BE49-F238E27FC236}">
                <a16:creationId xmlns="" xmlns:a16="http://schemas.microsoft.com/office/drawing/2014/main" id="{4D6A784F-715B-4C10-BE3B-894BC506815F}"/>
              </a:ext>
            </a:extLst>
          </p:cNvPr>
          <p:cNvSpPr/>
          <p:nvPr/>
        </p:nvSpPr>
        <p:spPr>
          <a:xfrm>
            <a:off x="9231438" y="1196616"/>
            <a:ext cx="2165944" cy="87007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подано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50 заявок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: скругленные углы 47">
            <a:extLst>
              <a:ext uri="{FF2B5EF4-FFF2-40B4-BE49-F238E27FC236}">
                <a16:creationId xmlns="" xmlns:a16="http://schemas.microsoft.com/office/drawing/2014/main" id="{17F91C62-5004-4BA8-BB0A-D6BBBA17C90A}"/>
              </a:ext>
            </a:extLst>
          </p:cNvPr>
          <p:cNvSpPr/>
          <p:nvPr/>
        </p:nvSpPr>
        <p:spPr>
          <a:xfrm>
            <a:off x="9214124" y="2443351"/>
            <a:ext cx="2165944" cy="786354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9 победителей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 в 8 номинациях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6895" y="1148875"/>
            <a:ext cx="37326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Конкурс проводился  в декабре 2017 года  в соответствии            </a:t>
            </a:r>
            <a:endParaRPr lang="ru-RU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Приказом Минэкономразвития России от 25.03.2015  </a:t>
            </a:r>
            <a:r>
              <a:rPr lang="ru-RU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№ </a:t>
            </a:r>
            <a:r>
              <a:rPr lang="ru-RU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167 </a:t>
            </a:r>
          </a:p>
          <a:p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>
              <a:solidFill>
                <a:srgbClr val="002060"/>
              </a:solidFill>
            </a:endParaRPr>
          </a:p>
          <a:p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5154" y="1098594"/>
            <a:ext cx="3870316" cy="1936198"/>
          </a:xfrm>
          <a:prstGeom prst="rect">
            <a:avLst/>
          </a:prstGeom>
        </p:spPr>
      </p:pic>
      <p:sp>
        <p:nvSpPr>
          <p:cNvPr id="11" name="Стрелка вниз 10"/>
          <p:cNvSpPr/>
          <p:nvPr/>
        </p:nvSpPr>
        <p:spPr>
          <a:xfrm>
            <a:off x="9634007" y="2170638"/>
            <a:ext cx="1326178" cy="23550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1401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55670A-1FC1-4F82-A943-1F2FFE55B3C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4819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4820" name="Прямоугольник 4"/>
          <p:cNvSpPr>
            <a:spLocks noChangeArrowheads="1"/>
          </p:cNvSpPr>
          <p:nvPr/>
        </p:nvSpPr>
        <p:spPr bwMode="auto">
          <a:xfrm>
            <a:off x="3589338" y="257175"/>
            <a:ext cx="425291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altLang="ru-RU" sz="2800" b="1">
                <a:solidFill>
                  <a:schemeClr val="tx2"/>
                </a:solidFill>
              </a:rPr>
              <a:t>ООО «НПП «ИНКАР-М»</a:t>
            </a:r>
          </a:p>
        </p:txBody>
      </p:sp>
      <p:sp>
        <p:nvSpPr>
          <p:cNvPr id="34821" name="Прямоугольник 5"/>
          <p:cNvSpPr>
            <a:spLocks noChangeArrowheads="1"/>
          </p:cNvSpPr>
          <p:nvPr/>
        </p:nvSpPr>
        <p:spPr bwMode="auto">
          <a:xfrm>
            <a:off x="10402888" y="1701800"/>
            <a:ext cx="154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г.Королев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755650" y="1101725"/>
            <a:ext cx="957738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Научно-производственное предприятие создано в 1995 году.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НПП «Инкар-М» впервые в мировой практике разработало конструкции пластиковых кресел-колясок на базе высокопрочных полимерных композиционных материалов. Разработана реабилитационная техника нового поколения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 (инвалидные коляски для детей с ДЦП, </a:t>
            </a:r>
          </a:p>
          <a:p>
            <a:pPr algn="r"/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инвалидные коляски активного типа)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7263" y="3449638"/>
            <a:ext cx="4324350" cy="1876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1 000,0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1 500,0 тыс. руб.</a:t>
            </a: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- создание 2 рабочих мест</a:t>
            </a:r>
          </a:p>
        </p:txBody>
      </p:sp>
      <p:pic>
        <p:nvPicPr>
          <p:cNvPr id="34824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8" y="2527300"/>
            <a:ext cx="5262562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4032250"/>
            <a:ext cx="2160588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5981F-E607-4623-9DB3-AA0AE07B1D2B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686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539591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Детский сад «Ibambini»</a:t>
            </a:r>
            <a:r>
              <a:rPr lang="ru-RU" altLang="ru-RU" sz="2800" b="1">
                <a:solidFill>
                  <a:schemeClr val="tx2"/>
                </a:solidFill>
              </a:rPr>
              <a:t> </a:t>
            </a:r>
            <a:r>
              <a:rPr lang="en-US" altLang="ru-RU" sz="2800" b="1">
                <a:solidFill>
                  <a:schemeClr val="tx2"/>
                </a:solidFill>
              </a:rPr>
              <a:t>ИП Буцкова И.А.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pic>
        <p:nvPicPr>
          <p:cNvPr id="36869" name="Picture 5" descr="D:\Валентина\Информация\Социальные предприниматели\1_Соц предпринимательство\ИП Буцкова 2014\EtmQAxXUnp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2850" y="3732213"/>
            <a:ext cx="34671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8" descr="D:\Валентина\Информация\Социальные предприниматели\1_Соц предпринимательство\ИП Буцкова 2014\-aHqZBOy7K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" y="1201738"/>
            <a:ext cx="371316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4365625" y="1322388"/>
            <a:ext cx="69469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Детский сад – дошкольный образовательный центр «</a:t>
            </a:r>
            <a:r>
              <a:rPr lang="en-US" altLang="ru-RU" sz="2000" dirty="0" err="1">
                <a:solidFill>
                  <a:schemeClr val="tx2"/>
                </a:solidFill>
                <a:latin typeface="Calibri" pitchFamily="34" charset="0"/>
              </a:rPr>
              <a:t>Ibambini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»  предусматривает посещение до 20 детей. В саду проводятся развивающие занятия: английский язык, кружок шитья и кройки, школа  раннего развития, детская йога, 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детская театральная мастерская, изостудия. </a:t>
            </a:r>
          </a:p>
          <a:p>
            <a:pPr algn="r"/>
            <a:endParaRPr lang="ru-RU" alt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229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1 766,8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2015 год – 2 675,99 тыс. руб.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2016 год – 902,2 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656,6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6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36873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Щелковский м.р</a:t>
            </a:r>
          </a:p>
        </p:txBody>
      </p:sp>
      <p:pic>
        <p:nvPicPr>
          <p:cNvPr id="36874" name="Picture 9" descr="D:\Валентина\Информация\Социальные предприниматели\1_Соц предпринимательство\ИП Буцкова 2014\FY4MC6u6C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9488" y="3765550"/>
            <a:ext cx="22733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DED2B6-A960-4C74-8CCF-90FEA17F9FCF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38100" y="144463"/>
            <a:ext cx="11234738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Социальное предпринимательство – что это такое? 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398844" y="1121665"/>
            <a:ext cx="622141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Сферы деятельности: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1)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социальное обслуживание граждан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2)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здравоохранение, реабилитация инвалидов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3) </a:t>
            </a:r>
            <a:r>
              <a:rPr lang="ru-RU" altLang="ru-RU" sz="2000" b="1" dirty="0" err="1">
                <a:solidFill>
                  <a:schemeClr val="tx2"/>
                </a:solidFill>
                <a:latin typeface="+mn-lt"/>
              </a:rPr>
              <a:t>физкультурно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 – оздоровительная деятельность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4)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детские центры, кружки, секции, школы-студии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5)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производство медицинских и протезно-ортопедических изделий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</a:rPr>
              <a:t>6)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ремесленничество</a:t>
            </a:r>
            <a:endParaRPr lang="ru-RU" altLang="ru-RU" sz="8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26530" y="1117600"/>
            <a:ext cx="54876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Условия:</a:t>
            </a:r>
          </a:p>
          <a:p>
            <a:pPr>
              <a:spcAft>
                <a:spcPts val="0"/>
              </a:spcAft>
              <a:defRPr/>
            </a:pPr>
            <a:endParaRPr lang="ru-RU" sz="800" b="1" kern="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1) обеспечение 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занятости </a:t>
            </a:r>
            <a:endParaRPr lang="ru-RU" altLang="ru-RU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социально 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– незащищенных групп граждан </a:t>
            </a:r>
            <a:endParaRPr lang="ru-RU" altLang="ru-RU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(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не менее 50 % численности, 25 % ФОТ)</a:t>
            </a:r>
          </a:p>
          <a:p>
            <a:pPr algn="just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2) предоставление 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услуг </a:t>
            </a:r>
            <a:endParaRPr lang="ru-RU" altLang="ru-RU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социально 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– </a:t>
            </a:r>
            <a:r>
              <a:rPr lang="ru-RU" altLang="ru-RU" sz="2000" b="1" dirty="0" smtClean="0">
                <a:solidFill>
                  <a:schemeClr val="tx2"/>
                </a:solidFill>
                <a:latin typeface="Calibri" pitchFamily="34" charset="0"/>
              </a:rPr>
              <a:t>незащищенным </a:t>
            </a:r>
            <a:r>
              <a:rPr lang="ru-RU" altLang="ru-RU" sz="2000" b="1" dirty="0">
                <a:solidFill>
                  <a:schemeClr val="tx2"/>
                </a:solidFill>
                <a:latin typeface="Calibri" pitchFamily="34" charset="0"/>
              </a:rPr>
              <a:t>группам граждан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674870" y="3902075"/>
            <a:ext cx="3094038" cy="45720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316538" y="1319213"/>
            <a:ext cx="1489075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1038" y="4409440"/>
            <a:ext cx="11333162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Решение социальных проблем общества</a:t>
            </a:r>
          </a:p>
          <a:p>
            <a:pPr algn="ctr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2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Обеспечение </a:t>
            </a:r>
            <a:r>
              <a:rPr lang="ru-RU" sz="3600" b="1" kern="0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самозанятости</a:t>
            </a:r>
            <a:r>
              <a:rPr lang="ru-RU" sz="3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и занятости граждан</a:t>
            </a:r>
          </a:p>
          <a:p>
            <a:pPr algn="ctr">
              <a:spcAft>
                <a:spcPts val="0"/>
              </a:spcAft>
              <a:defRPr/>
            </a:pPr>
            <a:r>
              <a:rPr lang="ru-RU" sz="3600" b="1" u="sng" kern="0" dirty="0" smtClean="0">
                <a:solidFill>
                  <a:schemeClr val="accent1">
                    <a:lumMod val="75000"/>
                  </a:schemeClr>
                </a:solidFill>
              </a:rPr>
              <a:t>Бизнес-решение </a:t>
            </a:r>
            <a:r>
              <a:rPr lang="ru-RU" sz="3600" b="1" u="sng" kern="0" dirty="0">
                <a:solidFill>
                  <a:schemeClr val="accent1">
                    <a:lumMod val="75000"/>
                  </a:schemeClr>
                </a:solidFill>
              </a:rPr>
              <a:t>социальной проблемы</a:t>
            </a:r>
            <a:endParaRPr lang="ru-RU" sz="3600" b="1" u="sng" kern="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53B21F-974F-4426-B865-12AFA8B9AD2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891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25"/>
              </a:spcBef>
              <a:tabLst>
                <a:tab pos="3103563" algn="l"/>
              </a:tabLst>
            </a:pPr>
            <a:r>
              <a:rPr lang="en-US" altLang="ru-RU" sz="2800" b="1">
                <a:solidFill>
                  <a:schemeClr val="tx2"/>
                </a:solidFill>
              </a:rPr>
              <a:t>Центр раннего развития  «Детство»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4483100" y="1270000"/>
            <a:ext cx="6946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раннего развития «Детство» особое внимание уделяет творческому воспитанию ребенка. Занятия в центре: «лего» класс, фитнес, творчество, музыка, живопись, английский язык, сюжетно-ролевые и развивающие игры.</a:t>
            </a:r>
          </a:p>
          <a:p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Центр создан на 40 мест.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167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1 039,9 тыс. руб., </a:t>
            </a: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- 484,3 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3 рабочих мест</a:t>
            </a:r>
          </a:p>
        </p:txBody>
      </p:sp>
      <p:sp>
        <p:nvSpPr>
          <p:cNvPr id="38919" name="Прямоугольник 13"/>
          <p:cNvSpPr>
            <a:spLocks noChangeArrowheads="1"/>
          </p:cNvSpPr>
          <p:nvPr/>
        </p:nvSpPr>
        <p:spPr bwMode="auto">
          <a:xfrm>
            <a:off x="9680575" y="3009900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Домодедово </a:t>
            </a:r>
          </a:p>
        </p:txBody>
      </p:sp>
      <p:pic>
        <p:nvPicPr>
          <p:cNvPr id="38920" name="Picture 2" descr="D:\Валентина\Информация\Социальные предприниматели\1_Соц предпринимательство\Детство\DSC_01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1208088"/>
            <a:ext cx="3913188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3" descr="D:\Валентина\Информация\Социальные предприниматели\1_Соц предпринимательство\Детство\DSC_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54525" y="3605213"/>
            <a:ext cx="3522663" cy="23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4" descr="D:\Валентина\Информация\Социальные предприниматели\1_Соц предпринимательство\Детство\_MG_5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9013" y="4014788"/>
            <a:ext cx="29527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5D1490-96A7-47D3-AFE9-F50DF49BF260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40963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049338" y="233363"/>
            <a:ext cx="94980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Огонёк</a:t>
            </a:r>
            <a:r>
              <a:rPr lang="en-US" altLang="ru-RU" sz="2800" b="1" dirty="0">
                <a:solidFill>
                  <a:schemeClr val="tx2"/>
                </a:solidFill>
              </a:rPr>
              <a:t>-</a:t>
            </a:r>
            <a:r>
              <a:rPr lang="ru-RU" altLang="ru-RU" sz="2800" b="1" dirty="0">
                <a:solidFill>
                  <a:schemeClr val="tx2"/>
                </a:solidFill>
              </a:rPr>
              <a:t>ЦСО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0965" name="TextBox 11"/>
          <p:cNvSpPr txBox="1">
            <a:spLocks noChangeArrowheads="1"/>
          </p:cNvSpPr>
          <p:nvPr/>
        </p:nvSpPr>
        <p:spPr bwMode="auto">
          <a:xfrm>
            <a:off x="4567238" y="1620838"/>
            <a:ext cx="72564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Осуществляется реабилитация детей-инвалидов и детей с  ДЦП.</a:t>
            </a:r>
          </a:p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Предоставлены субсидии на компенсацию затрат по оборудованию для реабилитации инвалидов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16700" y="3913188"/>
            <a:ext cx="5346700" cy="22929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2014 год – 846,9 тыс. руб. 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– 1 010,6 тыс. руб.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2016 год – 1 500,0 тыс. руб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.</a:t>
            </a:r>
          </a:p>
          <a:p>
            <a:pPr algn="r">
              <a:spcAft>
                <a:spcPts val="0"/>
              </a:spcAft>
              <a:defRPr/>
            </a:pP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2017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год – </a:t>
            </a:r>
            <a:r>
              <a:rPr lang="ru-RU" altLang="ru-RU" sz="2000" dirty="0" smtClean="0">
                <a:solidFill>
                  <a:schemeClr val="tx2"/>
                </a:solidFill>
                <a:latin typeface="Calibri" pitchFamily="34" charset="0"/>
              </a:rPr>
              <a:t>1 500,0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тыс. руб.</a:t>
            </a:r>
          </a:p>
          <a:p>
            <a:pPr algn="r">
              <a:spcAft>
                <a:spcPts val="0"/>
              </a:spcAft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</a:t>
            </a:r>
            <a:r>
              <a:rPr lang="ru-RU" altLang="ru-RU" sz="2000">
                <a:solidFill>
                  <a:schemeClr val="tx2"/>
                </a:solidFill>
                <a:latin typeface="Calibri" pitchFamily="34" charset="0"/>
              </a:rPr>
              <a:t>создание </a:t>
            </a:r>
            <a:r>
              <a:rPr lang="ru-RU" altLang="ru-RU" sz="2000" smtClean="0">
                <a:solidFill>
                  <a:schemeClr val="tx2"/>
                </a:solidFill>
                <a:latin typeface="Calibri" pitchFamily="34" charset="0"/>
              </a:rPr>
              <a:t>8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рабочих мест</a:t>
            </a:r>
          </a:p>
        </p:txBody>
      </p:sp>
      <p:sp>
        <p:nvSpPr>
          <p:cNvPr id="40967" name="Прямоугольник 13"/>
          <p:cNvSpPr>
            <a:spLocks noChangeArrowheads="1"/>
          </p:cNvSpPr>
          <p:nvPr/>
        </p:nvSpPr>
        <p:spPr bwMode="auto">
          <a:xfrm>
            <a:off x="9474200" y="3009900"/>
            <a:ext cx="230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Электросталь</a:t>
            </a:r>
          </a:p>
        </p:txBody>
      </p:sp>
      <p:pic>
        <p:nvPicPr>
          <p:cNvPr id="40968" name="Picture 3" descr="D:\Валентина\Информация\Социальные предприниматели\2014_3(12)\12. Огонек ЭС\DSC08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" y="1265238"/>
            <a:ext cx="37623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2" descr="D:\Валентина\Информация\Социальные предприниматели\2014_3(12)\12. Огонек ЭС\_MG_3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306763"/>
            <a:ext cx="44450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3D0CE8-BB25-4941-9DCC-0513967B161D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43011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3012" name="Прямоугольник 4"/>
          <p:cNvSpPr>
            <a:spLocks noChangeArrowheads="1"/>
          </p:cNvSpPr>
          <p:nvPr/>
        </p:nvSpPr>
        <p:spPr bwMode="auto">
          <a:xfrm>
            <a:off x="1027113" y="244475"/>
            <a:ext cx="949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800" b="1" dirty="0">
                <a:solidFill>
                  <a:schemeClr val="tx2"/>
                </a:solidFill>
              </a:rPr>
              <a:t>ООО «</a:t>
            </a:r>
            <a:r>
              <a:rPr lang="en-US" altLang="ru-RU" sz="2800" b="1" dirty="0" err="1">
                <a:solidFill>
                  <a:schemeClr val="tx2"/>
                </a:solidFill>
              </a:rPr>
              <a:t>Стиль</a:t>
            </a:r>
            <a:r>
              <a:rPr lang="en-US" altLang="ru-RU" sz="2800" b="1" dirty="0">
                <a:solidFill>
                  <a:schemeClr val="tx2"/>
                </a:solidFill>
              </a:rPr>
              <a:t> </a:t>
            </a:r>
            <a:r>
              <a:rPr lang="en-US" altLang="ru-RU" sz="2800" b="1" dirty="0" err="1">
                <a:solidFill>
                  <a:schemeClr val="tx2"/>
                </a:solidFill>
              </a:rPr>
              <a:t>Студия</a:t>
            </a:r>
            <a:r>
              <a:rPr lang="en-US" altLang="ru-RU" sz="2800" b="1" dirty="0">
                <a:solidFill>
                  <a:schemeClr val="tx2"/>
                </a:solidFill>
              </a:rPr>
              <a:t>»</a:t>
            </a:r>
            <a:endParaRPr lang="ru-RU" altLang="ru-RU" sz="2800" b="1" dirty="0">
              <a:solidFill>
                <a:schemeClr val="tx2"/>
              </a:solidFill>
            </a:endParaRPr>
          </a:p>
        </p:txBody>
      </p:sp>
      <p:sp>
        <p:nvSpPr>
          <p:cNvPr id="43013" name="TextBox 11"/>
          <p:cNvSpPr txBox="1">
            <a:spLocks noChangeArrowheads="1"/>
          </p:cNvSpPr>
          <p:nvPr/>
        </p:nvSpPr>
        <p:spPr bwMode="auto">
          <a:xfrm>
            <a:off x="4621213" y="1514475"/>
            <a:ext cx="6946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Художественная творческая мастерская по производству изделий из стекла, сувенирных елочных украшений, дизайнерских предметов интерьера.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2463" y="4062413"/>
            <a:ext cx="3700462" cy="1368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2015 год -  503,6  тыс. руб.</a:t>
            </a:r>
          </a:p>
          <a:p>
            <a:pPr algn="r">
              <a:defRPr/>
            </a:pPr>
            <a:endParaRPr lang="ru-RU" altLang="ru-RU" sz="2000" dirty="0">
              <a:solidFill>
                <a:schemeClr val="tx2"/>
              </a:solidFill>
              <a:latin typeface="Calibri" pitchFamily="34" charset="0"/>
            </a:endParaRPr>
          </a:p>
          <a:p>
            <a:pPr algn="r"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Результат получения субсидии:</a:t>
            </a:r>
          </a:p>
          <a:p>
            <a:pPr algn="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altLang="ru-RU" sz="2000" dirty="0">
                <a:solidFill>
                  <a:schemeClr val="tx2"/>
                </a:solidFill>
                <a:latin typeface="Calibri" pitchFamily="34" charset="0"/>
              </a:rPr>
              <a:t> - создание 3 рабочих мест</a:t>
            </a:r>
          </a:p>
        </p:txBody>
      </p:sp>
      <p:sp>
        <p:nvSpPr>
          <p:cNvPr id="43015" name="Прямоугольник 13"/>
          <p:cNvSpPr>
            <a:spLocks noChangeArrowheads="1"/>
          </p:cNvSpPr>
          <p:nvPr/>
        </p:nvSpPr>
        <p:spPr bwMode="auto">
          <a:xfrm>
            <a:off x="9648825" y="3148013"/>
            <a:ext cx="2103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altLang="ru-RU" sz="2000" i="1">
                <a:solidFill>
                  <a:schemeClr val="tx2"/>
                </a:solidFill>
                <a:latin typeface="Calibri" pitchFamily="34" charset="0"/>
              </a:rPr>
              <a:t>г.о. Химки</a:t>
            </a:r>
          </a:p>
        </p:txBody>
      </p:sp>
      <p:pic>
        <p:nvPicPr>
          <p:cNvPr id="43016" name="Picture 2" descr="D:\Валентина\Информация\Социальные предприниматели\2015_2(4)\4. Стиль Студия\IMG-20151111-WA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1300" y="3155950"/>
            <a:ext cx="3986213" cy="298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3" descr="D:\Валентина\Информация\Социальные предприниматели\2015_2(4)\4. Стиль Студия\IMG-20151111-WA0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1193800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4" descr="D:\Валентина\Информация\Социальные предприниматели\2015_2(4)\4. Стиль Студия\IMG-20151111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925" y="3968750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A4B8EC-134E-48FE-AB84-1E505BBCF447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49156" name="object 5"/>
          <p:cNvSpPr txBox="1">
            <a:spLocks noChangeArrowheads="1"/>
          </p:cNvSpPr>
          <p:nvPr/>
        </p:nvSpPr>
        <p:spPr bwMode="auto">
          <a:xfrm>
            <a:off x="700088" y="2592388"/>
            <a:ext cx="109299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altLang="ru-RU" sz="4000" b="1">
                <a:solidFill>
                  <a:schemeClr val="tx2"/>
                </a:solidFill>
              </a:rPr>
              <a:t>Благодарю за внимание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16FB8E-BCCA-4B08-8D19-ECB479D217BB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Роль социального предпринимательства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28612" y="1109981"/>
            <a:ext cx="48104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Переосмысление роли государственного сектора в экономике и усиление внимания к вопросам социальной ответственности </a:t>
            </a:r>
            <a:endParaRPr lang="ru-RU" altLang="ru-RU" sz="2000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94910" y="1147763"/>
            <a:ext cx="7051040" cy="15897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Рейтинг субъектов РФ по итогам реализации механизмов поддержки социально ориентированных некоммерческих организаций и социального предпринимательства (</a:t>
            </a:r>
            <a:r>
              <a:rPr lang="ru-RU" altLang="ru-RU" i="1" dirty="0" smtClean="0">
                <a:solidFill>
                  <a:schemeClr val="tx2"/>
                </a:solidFill>
                <a:cs typeface="Arial" charset="0"/>
              </a:rPr>
              <a:t>показатели, </a:t>
            </a: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утв. </a:t>
            </a:r>
            <a:r>
              <a:rPr lang="ru-RU" altLang="ru-RU" i="1" dirty="0" smtClean="0">
                <a:solidFill>
                  <a:schemeClr val="tx2"/>
                </a:solidFill>
                <a:cs typeface="Arial" charset="0"/>
              </a:rPr>
              <a:t>распоряжением </a:t>
            </a:r>
            <a:r>
              <a:rPr lang="ru-RU" altLang="ru-RU" i="1" dirty="0">
                <a:solidFill>
                  <a:schemeClr val="tx2"/>
                </a:solidFill>
                <a:cs typeface="Arial" charset="0"/>
              </a:rPr>
              <a:t>Правительства РФ от 19.06.2017 № </a:t>
            </a:r>
            <a:r>
              <a:rPr lang="ru-RU" altLang="ru-RU" i="1" dirty="0" smtClean="0">
                <a:solidFill>
                  <a:schemeClr val="tx2"/>
                </a:solidFill>
                <a:cs typeface="Arial" charset="0"/>
              </a:rPr>
              <a:t>1284-р и 12  дополнительных показателей, разработанных Агентством стратегических инициатив)      </a:t>
            </a:r>
            <a:endParaRPr lang="ru-RU" i="1" dirty="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328612" y="4923315"/>
            <a:ext cx="533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+mn-lt"/>
              </a:rPr>
              <a:t>Аутсорсинг</a:t>
            </a:r>
            <a:r>
              <a:rPr lang="ru-RU" altLang="ru-RU" dirty="0">
                <a:solidFill>
                  <a:schemeClr val="tx2"/>
                </a:solidFill>
                <a:latin typeface="+mn-lt"/>
              </a:rPr>
              <a:t> государственных программ социальной поддержки</a:t>
            </a:r>
          </a:p>
          <a:p>
            <a:pPr>
              <a:buFontTx/>
              <a:buChar char="-"/>
              <a:defRPr/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dirty="0" err="1">
                <a:solidFill>
                  <a:schemeClr val="tx2"/>
                </a:solidFill>
                <a:latin typeface="+mn-lt"/>
              </a:rPr>
              <a:t>Персонализация</a:t>
            </a:r>
            <a:r>
              <a:rPr lang="ru-RU" altLang="ru-RU" dirty="0">
                <a:solidFill>
                  <a:schemeClr val="tx2"/>
                </a:solidFill>
                <a:latin typeface="+mn-lt"/>
              </a:rPr>
              <a:t> оказания социальных услуг</a:t>
            </a:r>
          </a:p>
          <a:p>
            <a:pPr>
              <a:buFontTx/>
              <a:buChar char="-"/>
              <a:defRPr/>
            </a:pPr>
            <a:r>
              <a:rPr lang="ru-RU" altLang="ru-RU" dirty="0">
                <a:solidFill>
                  <a:schemeClr val="tx2"/>
                </a:solidFill>
                <a:latin typeface="+mn-lt"/>
              </a:rPr>
              <a:t> Социально ориентированное инвестирование  </a:t>
            </a:r>
            <a:endParaRPr lang="ru-RU" altLang="ru-RU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72960" y="4977223"/>
            <a:ext cx="6519524" cy="116956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Сочетание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социальной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направленности </a:t>
            </a:r>
          </a:p>
          <a:p>
            <a:pPr>
              <a:spcAft>
                <a:spcPts val="0"/>
              </a:spcAft>
              <a:defRPr/>
            </a:pP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      и предпринимательских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подходов</a:t>
            </a:r>
          </a:p>
          <a:p>
            <a:pPr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Новаторская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предпринимательская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деятельность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, в рамках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которой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	решаются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или смягчаются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социальные проблемы </a:t>
            </a:r>
            <a:endParaRPr lang="ru-RU" b="1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169488" y="4613380"/>
            <a:ext cx="2049939" cy="351697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328612" y="2676232"/>
            <a:ext cx="117284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28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</a:rPr>
              <a:t>Стратегия развития малого и среднего предпринимательства на период до 2030 года (распоряжение Правительства РФ от 02.06.2016 № 1083-Р) </a:t>
            </a:r>
          </a:p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5527" y="3416360"/>
            <a:ext cx="116078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«В рамках реализации Стратегии будут реализованы дополнительные меры поддержки малых и средних предприятий в области социального предпринимательства, в том числе создание и развитие специализированных организаций инфраструктуры поддержки в субъектах РФ,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предоставление субсидий </a:t>
            </a:r>
            <a:r>
              <a:rPr lang="ru-RU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на реализацию проектов в области социального предпринимательства, меры по популяризации такой деятельности.»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AE47B7-C034-41BB-983A-86207896B3EF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6627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Задачи поддержки социального предпринимательства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304800" y="1706563"/>
            <a:ext cx="1156176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Снижение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затрат бюджета на отрасль </a:t>
            </a:r>
            <a:endParaRPr lang="ru-RU" altLang="ru-RU" sz="3200" b="1" dirty="0" smtClean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sz="3200" b="1" i="1" dirty="0">
                <a:solidFill>
                  <a:schemeClr val="tx2"/>
                </a:solidFill>
                <a:latin typeface="+mn-lt"/>
              </a:rPr>
              <a:t>	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пример: детские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 центры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компенсируют недостаток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	мест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в детских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садах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)</a:t>
            </a:r>
          </a:p>
          <a:p>
            <a:pPr>
              <a:defRPr/>
            </a:pPr>
            <a:endParaRPr lang="ru-RU" altLang="ru-RU" sz="1400" b="1" dirty="0">
              <a:solidFill>
                <a:schemeClr val="tx2"/>
              </a:solidFill>
              <a:latin typeface="+mn-lt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 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Развитие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конкуренции в отрасли, создание условий  для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предложения </a:t>
            </a:r>
            <a:r>
              <a:rPr lang="ru-RU" altLang="ru-RU" sz="3200" b="1" dirty="0">
                <a:solidFill>
                  <a:schemeClr val="tx2"/>
                </a:solidFill>
                <a:latin typeface="+mn-lt"/>
              </a:rPr>
              <a:t>разнообразных более качественных услуг  </a:t>
            </a:r>
            <a:r>
              <a:rPr lang="ru-RU" altLang="ru-RU" sz="3200" b="1" dirty="0" smtClean="0">
                <a:solidFill>
                  <a:schemeClr val="tx2"/>
                </a:solidFill>
                <a:latin typeface="+mn-lt"/>
              </a:rPr>
              <a:t>	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(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пример: создание частных клиник в сфере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ЭКО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, </a:t>
            </a:r>
            <a:r>
              <a:rPr lang="ru-RU" altLang="ru-RU" sz="3200" i="1" dirty="0" smtClean="0">
                <a:solidFill>
                  <a:schemeClr val="tx2"/>
                </a:solidFill>
                <a:latin typeface="+mn-lt"/>
              </a:rPr>
              <a:t>	перинатальных </a:t>
            </a:r>
            <a:r>
              <a:rPr lang="ru-RU" altLang="ru-RU" sz="3200" i="1" dirty="0">
                <a:solidFill>
                  <a:schemeClr val="tx2"/>
                </a:solidFill>
                <a:latin typeface="+mn-lt"/>
              </a:rPr>
              <a:t>центров и т.п.)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B3175-AEE4-427A-94C8-319E4E982ED5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sp>
        <p:nvSpPr>
          <p:cNvPr id="33" name="Заголовок 2"/>
          <p:cNvSpPr txBox="1">
            <a:spLocks/>
          </p:cNvSpPr>
          <p:nvPr/>
        </p:nvSpPr>
        <p:spPr>
          <a:xfrm>
            <a:off x="26988" y="144463"/>
            <a:ext cx="11234737" cy="80486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Зачем нужна поддержка социального предпринимательства?</a:t>
            </a:r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138113" y="984250"/>
            <a:ext cx="11887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altLang="ru-RU" sz="2800" b="1" dirty="0" smtClean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+mn-lt"/>
              </a:rPr>
              <a:t>Социальное </a:t>
            </a:r>
            <a:r>
              <a:rPr lang="ru-RU" altLang="ru-RU" sz="2800" b="1" dirty="0">
                <a:solidFill>
                  <a:schemeClr val="tx2"/>
                </a:solidFill>
                <a:latin typeface="+mn-lt"/>
              </a:rPr>
              <a:t>предпринимательство – низкодоходный бизнес</a:t>
            </a:r>
            <a:endParaRPr lang="ru-RU" altLang="ru-RU" sz="2800" i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4813" y="3810080"/>
            <a:ext cx="11133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Цель поддержки:</a:t>
            </a:r>
          </a:p>
          <a:p>
            <a:pPr>
              <a:defRPr/>
            </a:pP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26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   повышение </a:t>
            </a: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социальной эффективности (расширение деятельности)</a:t>
            </a:r>
          </a:p>
          <a:p>
            <a:pPr marL="457200" indent="-457200">
              <a:buFontTx/>
              <a:buChar char="-"/>
              <a:defRPr/>
            </a:pPr>
            <a:r>
              <a:rPr lang="ru-RU" sz="26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стимулирование </a:t>
            </a: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субъектов МСП </a:t>
            </a:r>
            <a:r>
              <a:rPr lang="ru-RU" sz="2600" b="1" kern="0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к </a:t>
            </a:r>
            <a:r>
              <a:rPr lang="ru-RU" sz="2600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решению задач социальной сферы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04813" y="2247533"/>
            <a:ext cx="107457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800" b="1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altLang="ru-RU" sz="2400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30 % предпринимателей: </a:t>
            </a:r>
            <a:r>
              <a:rPr lang="ru-RU" altLang="ru-RU" sz="2200" dirty="0" smtClean="0">
                <a:solidFill>
                  <a:schemeClr val="tx2"/>
                </a:solidFill>
                <a:latin typeface="+mn-lt"/>
              </a:rPr>
              <a:t>среднемесячный </a:t>
            </a: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доход до 50,0 </a:t>
            </a:r>
            <a:r>
              <a:rPr lang="ru-RU" altLang="ru-RU" sz="2200" dirty="0" smtClean="0">
                <a:solidFill>
                  <a:schemeClr val="tx2"/>
                </a:solidFill>
                <a:latin typeface="+mn-lt"/>
              </a:rPr>
              <a:t>тысяч рублей </a:t>
            </a:r>
            <a:endParaRPr lang="ru-RU" altLang="ru-RU" sz="2200" dirty="0">
              <a:solidFill>
                <a:schemeClr val="tx2"/>
              </a:solidFill>
              <a:latin typeface="+mn-lt"/>
            </a:endParaRPr>
          </a:p>
          <a:p>
            <a:pPr>
              <a:buFontTx/>
              <a:buChar char="-"/>
              <a:defRPr/>
            </a:pP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 35 % предпринимателей: </a:t>
            </a:r>
            <a:r>
              <a:rPr lang="ru-RU" altLang="ru-RU" sz="2200" dirty="0" smtClean="0">
                <a:solidFill>
                  <a:schemeClr val="tx2"/>
                </a:solidFill>
                <a:latin typeface="+mn-lt"/>
              </a:rPr>
              <a:t>среднемесячный </a:t>
            </a: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доход 50,0 – 100,0 </a:t>
            </a:r>
            <a:r>
              <a:rPr lang="ru-RU" altLang="ru-RU" sz="2200" dirty="0" smtClean="0">
                <a:solidFill>
                  <a:schemeClr val="tx2"/>
                </a:solidFill>
                <a:latin typeface="+mn-lt"/>
              </a:rPr>
              <a:t>тысяч рублей</a:t>
            </a:r>
            <a:endParaRPr lang="ru-RU" altLang="ru-RU" sz="220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(фактическая </a:t>
            </a:r>
            <a:r>
              <a:rPr lang="ru-RU" altLang="ru-RU" sz="2200" dirty="0" err="1">
                <a:solidFill>
                  <a:schemeClr val="tx2"/>
                </a:solidFill>
                <a:latin typeface="+mn-lt"/>
              </a:rPr>
              <a:t>самозанятость</a:t>
            </a:r>
            <a:r>
              <a:rPr lang="ru-RU" altLang="ru-RU" sz="2200" dirty="0" smtClean="0">
                <a:solidFill>
                  <a:schemeClr val="tx2"/>
                </a:solidFill>
                <a:latin typeface="+mn-lt"/>
              </a:rPr>
              <a:t>, отсутствие </a:t>
            </a:r>
            <a:r>
              <a:rPr lang="ru-RU" altLang="ru-RU" sz="2200" dirty="0">
                <a:solidFill>
                  <a:schemeClr val="tx2"/>
                </a:solidFill>
                <a:latin typeface="+mn-lt"/>
              </a:rPr>
              <a:t>источников для развития)</a:t>
            </a:r>
          </a:p>
          <a:p>
            <a:pPr>
              <a:defRPr/>
            </a:pPr>
            <a:endParaRPr lang="ru-RU" altLang="ru-RU" sz="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444" y="2739423"/>
            <a:ext cx="1176338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22" y="260872"/>
            <a:ext cx="11067723" cy="80061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Финансовая поддержка социального предпринимательства </a:t>
            </a:r>
            <a:b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в 2018 году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8575287" y="1339961"/>
            <a:ext cx="2814859" cy="1067235"/>
          </a:xfrm>
          <a:prstGeom prst="roundRect">
            <a:avLst>
              <a:gd name="adj" fmla="val 7500"/>
            </a:avLst>
          </a:prstGeom>
          <a:ln w="38100">
            <a:solidFill>
              <a:srgbClr val="7EAFDE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Прием заявок через  </a:t>
            </a: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105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МФЦ  Московской области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9185940" y="2813321"/>
            <a:ext cx="2411261" cy="1047593"/>
          </a:xfrm>
          <a:prstGeom prst="roundRect">
            <a:avLst>
              <a:gd name="adj" fmla="val 7500"/>
            </a:avLst>
          </a:prstGeom>
          <a:ln w="38100">
            <a:solidFill>
              <a:srgbClr val="7EAFDE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Отчетность по показателям </a:t>
            </a: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3 года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DCFFDA19-CB11-4F40-A7D2-E89A33B2C710}"/>
              </a:ext>
            </a:extLst>
          </p:cNvPr>
          <p:cNvSpPr/>
          <p:nvPr/>
        </p:nvSpPr>
        <p:spPr>
          <a:xfrm>
            <a:off x="4574908" y="1167125"/>
            <a:ext cx="3231231" cy="1371970"/>
          </a:xfrm>
          <a:prstGeom prst="roundRect">
            <a:avLst>
              <a:gd name="adj" fmla="val 7500"/>
            </a:avLst>
          </a:prstGeom>
          <a:ln w="38100">
            <a:solidFill>
              <a:srgbClr val="7EAFDE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Максимальная сумма до</a:t>
            </a: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2,0 млн. рублей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(3,0 млн. рублей при открытии ясельных групп)</a:t>
            </a:r>
          </a:p>
          <a:p>
            <a:endParaRPr lang="ru-RU" sz="12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191344" y="1028253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Предоставление субсидий субъектам малого и среднего предпринимательства, осуществляющим предоставление услуг (производство товаров) </a:t>
            </a:r>
          </a:p>
          <a:p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в социальной сфере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F6C23D01-495C-44A2-BAEC-DB6D442C4837}"/>
              </a:ext>
            </a:extLst>
          </p:cNvPr>
          <p:cNvCxnSpPr>
            <a:cxnSpLocks/>
          </p:cNvCxnSpPr>
          <p:nvPr/>
        </p:nvCxnSpPr>
        <p:spPr>
          <a:xfrm flipV="1">
            <a:off x="8346966" y="2436631"/>
            <a:ext cx="673751" cy="500428"/>
          </a:xfrm>
          <a:prstGeom prst="line">
            <a:avLst/>
          </a:prstGeom>
          <a:ln w="19050">
            <a:solidFill>
              <a:srgbClr val="7EAFD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8F2BCECB-09DD-4250-AB24-ED2774484B7A}"/>
              </a:ext>
            </a:extLst>
          </p:cNvPr>
          <p:cNvCxnSpPr>
            <a:cxnSpLocks/>
          </p:cNvCxnSpPr>
          <p:nvPr/>
        </p:nvCxnSpPr>
        <p:spPr>
          <a:xfrm flipV="1">
            <a:off x="7464152" y="4157051"/>
            <a:ext cx="115482" cy="2601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0084C45E-AF93-4B09-84D0-0B3B42340B98}"/>
              </a:ext>
            </a:extLst>
          </p:cNvPr>
          <p:cNvCxnSpPr>
            <a:cxnSpLocks/>
          </p:cNvCxnSpPr>
          <p:nvPr/>
        </p:nvCxnSpPr>
        <p:spPr>
          <a:xfrm flipH="1" flipV="1">
            <a:off x="6926604" y="2540197"/>
            <a:ext cx="653030" cy="396862"/>
          </a:xfrm>
          <a:prstGeom prst="line">
            <a:avLst/>
          </a:prstGeom>
          <a:ln w="19050">
            <a:solidFill>
              <a:srgbClr val="7EAFD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E9060253-D48D-4A82-B2ED-3A389FC14C6F}"/>
              </a:ext>
            </a:extLst>
          </p:cNvPr>
          <p:cNvCxnSpPr>
            <a:cxnSpLocks/>
            <a:endCxn id="35" idx="3"/>
          </p:cNvCxnSpPr>
          <p:nvPr/>
        </p:nvCxnSpPr>
        <p:spPr>
          <a:xfrm flipH="1" flipV="1">
            <a:off x="6789481" y="3265061"/>
            <a:ext cx="541963" cy="72058"/>
          </a:xfrm>
          <a:prstGeom prst="line">
            <a:avLst/>
          </a:prstGeom>
          <a:ln w="19050">
            <a:solidFill>
              <a:srgbClr val="7EAFD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2F51B4C8-3D83-4966-933D-75E1A164C9FC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8511857" y="3337118"/>
            <a:ext cx="674083" cy="1"/>
          </a:xfrm>
          <a:prstGeom prst="line">
            <a:avLst/>
          </a:prstGeom>
          <a:ln w="19050">
            <a:solidFill>
              <a:srgbClr val="7EAFD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043B3720-CDA0-40B8-B081-F00B38481E64}"/>
              </a:ext>
            </a:extLst>
          </p:cNvPr>
          <p:cNvCxnSpPr>
            <a:cxnSpLocks/>
          </p:cNvCxnSpPr>
          <p:nvPr/>
        </p:nvCxnSpPr>
        <p:spPr>
          <a:xfrm>
            <a:off x="1695575" y="2765356"/>
            <a:ext cx="0" cy="432562"/>
          </a:xfrm>
          <a:prstGeom prst="straightConnector1">
            <a:avLst/>
          </a:prstGeom>
          <a:ln w="38100">
            <a:solidFill>
              <a:srgbClr val="7EAF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xmlns="" id="{17F91C62-5004-4BA8-BB0A-D6BBBA17C90A}"/>
              </a:ext>
            </a:extLst>
          </p:cNvPr>
          <p:cNvSpPr/>
          <p:nvPr/>
        </p:nvSpPr>
        <p:spPr>
          <a:xfrm>
            <a:off x="322422" y="4219965"/>
            <a:ext cx="2961646" cy="1840267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Конкурсный отбор </a:t>
            </a: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по показателям: создание рабочих мест, увеличение заработной платы, </a:t>
            </a: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рост выручки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4294967295"/>
          </p:nvPr>
        </p:nvSpPr>
        <p:spPr>
          <a:xfrm>
            <a:off x="9093978" y="628202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eaLnBrk="1" hangingPunct="1"/>
            <a:fld id="{18CAE98C-78F2-4F17-A18B-30853EBBEF36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6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Прямоугольник: скругленные углы 13">
            <a:extLst>
              <a:ext uri="{FF2B5EF4-FFF2-40B4-BE49-F238E27FC236}">
                <a16:creationId xmlns:a16="http://schemas.microsoft.com/office/drawing/2014/main" xmlns="" id="{A382ECBB-AD10-46A1-AF93-E6F7952D563A}"/>
              </a:ext>
            </a:extLst>
          </p:cNvPr>
          <p:cNvSpPr/>
          <p:nvPr/>
        </p:nvSpPr>
        <p:spPr>
          <a:xfrm>
            <a:off x="3786571" y="2741264"/>
            <a:ext cx="3002910" cy="1047593"/>
          </a:xfrm>
          <a:prstGeom prst="roundRect">
            <a:avLst>
              <a:gd name="adj" fmla="val 7500"/>
            </a:avLst>
          </a:prstGeom>
          <a:ln w="38100">
            <a:solidFill>
              <a:srgbClr val="7EAFDE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до </a:t>
            </a:r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85%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произведенных затрат</a:t>
            </a:r>
          </a:p>
        </p:txBody>
      </p:sp>
      <p:sp>
        <p:nvSpPr>
          <p:cNvPr id="23" name="Прямоугольник: скругленные углы 36">
            <a:extLst>
              <a:ext uri="{FF2B5EF4-FFF2-40B4-BE49-F238E27FC236}">
                <a16:creationId xmlns:a16="http://schemas.microsoft.com/office/drawing/2014/main" xmlns="" id="{4D6A784F-715B-4C10-BE3B-894BC506815F}"/>
              </a:ext>
            </a:extLst>
          </p:cNvPr>
          <p:cNvSpPr/>
          <p:nvPr/>
        </p:nvSpPr>
        <p:spPr>
          <a:xfrm>
            <a:off x="395456" y="3197918"/>
            <a:ext cx="2622398" cy="627613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cs typeface="Arial" charset="0"/>
              </a:rPr>
              <a:t>100,0</a:t>
            </a:r>
            <a:r>
              <a:rPr lang="ru-RU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млн .руб.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BA378A96-1004-4D88-ABFB-4429B5848CB9}"/>
              </a:ext>
            </a:extLst>
          </p:cNvPr>
          <p:cNvCxnSpPr>
            <a:cxnSpLocks/>
          </p:cNvCxnSpPr>
          <p:nvPr/>
        </p:nvCxnSpPr>
        <p:spPr>
          <a:xfrm flipH="1">
            <a:off x="1706655" y="3853320"/>
            <a:ext cx="11080" cy="360040"/>
          </a:xfrm>
          <a:prstGeom prst="straightConnector1">
            <a:avLst/>
          </a:prstGeom>
          <a:ln w="38100">
            <a:solidFill>
              <a:srgbClr val="7EAFD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: скругленные углы 14">
            <a:extLst>
              <a:ext uri="{FF2B5EF4-FFF2-40B4-BE49-F238E27FC236}">
                <a16:creationId xmlns:a16="http://schemas.microsoft.com/office/drawing/2014/main" xmlns="" id="{DCFFDA19-CB11-4F40-A7D2-E89A33B2C710}"/>
              </a:ext>
            </a:extLst>
          </p:cNvPr>
          <p:cNvSpPr/>
          <p:nvPr/>
        </p:nvSpPr>
        <p:spPr>
          <a:xfrm>
            <a:off x="3486150" y="3932973"/>
            <a:ext cx="8561071" cy="2387817"/>
          </a:xfrm>
          <a:prstGeom prst="roundRect">
            <a:avLst>
              <a:gd name="adj" fmla="val 75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b="1" kern="0" dirty="0">
                <a:solidFill>
                  <a:schemeClr val="accent1">
                    <a:lumMod val="75000"/>
                  </a:schemeClr>
                </a:solidFill>
              </a:rPr>
              <a:t>Виды компенсируемых затрат: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altLang="ru-RU" sz="1600" dirty="0">
                <a:solidFill>
                  <a:schemeClr val="tx2"/>
                </a:solidFill>
              </a:rPr>
              <a:t>аренда и выкуп помещения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оплата коммунальных услуг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текущий и капитальный ремонт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приобретением основных средств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приобретением сырья и инструментов (ремесленничество);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участием в </a:t>
            </a:r>
            <a:r>
              <a:rPr lang="ru-RU" altLang="ru-RU" sz="1600" dirty="0" err="1">
                <a:solidFill>
                  <a:schemeClr val="tx2"/>
                </a:solidFill>
              </a:rPr>
              <a:t>выставочно</a:t>
            </a:r>
            <a:r>
              <a:rPr lang="ru-RU" altLang="ru-RU" sz="1600" dirty="0">
                <a:solidFill>
                  <a:schemeClr val="tx2"/>
                </a:solidFill>
              </a:rPr>
              <a:t>-ярмарочных мероприятиях (ремесленничеством)</a:t>
            </a: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повышение квалификации сотрудников детских центров, работающих с </a:t>
            </a:r>
            <a:r>
              <a:rPr lang="ru-RU" altLang="ru-RU" sz="1600" dirty="0" smtClean="0">
                <a:solidFill>
                  <a:schemeClr val="tx2"/>
                </a:solidFill>
              </a:rPr>
              <a:t>ясельными группами</a:t>
            </a:r>
            <a:endParaRPr lang="ru-RU" altLang="ru-RU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ru-RU" altLang="ru-RU" sz="1600" dirty="0">
                <a:solidFill>
                  <a:schemeClr val="tx2"/>
                </a:solidFill>
              </a:rPr>
              <a:t> расходы по договорам на медицинское обслуживание детей</a:t>
            </a:r>
          </a:p>
        </p:txBody>
      </p:sp>
    </p:spTree>
    <p:extLst>
      <p:ext uri="{BB962C8B-B14F-4D97-AF65-F5344CB8AC3E}">
        <p14:creationId xmlns:p14="http://schemas.microsoft.com/office/powerpoint/2010/main" xmlns="" val="377729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1201027" cy="987332"/>
          </a:xfrm>
        </p:spPr>
        <p:txBody>
          <a:bodyPr/>
          <a:lstStyle/>
          <a:p>
            <a:pPr lvl="0" algn="ctr" defTabSz="914314">
              <a:defRPr/>
            </a:pPr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Имущественная поддержка </a:t>
            </a:r>
            <a:b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социально ориентированных субъектов МСП</a:t>
            </a:r>
            <a:b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</a:br>
            <a:endParaRPr lang="ru-RU" sz="28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FF9935-B65C-4D26-8FED-4587A7C714BE}" type="slidenum">
              <a:rPr lang="ru-RU" altLang="ru-RU" smtClean="0"/>
              <a:pPr/>
              <a:t>7</a:t>
            </a:fld>
            <a:endParaRPr lang="ru-RU" altLang="ru-RU" dirty="0"/>
          </a:p>
        </p:txBody>
      </p:sp>
      <p:sp>
        <p:nvSpPr>
          <p:cNvPr id="5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478758" y="1233827"/>
            <a:ext cx="4153424" cy="1067235"/>
          </a:xfrm>
          <a:prstGeom prst="roundRect">
            <a:avLst>
              <a:gd name="adj" fmla="val 7500"/>
            </a:avLst>
          </a:prstGeom>
          <a:solidFill>
            <a:sysClr val="window" lastClr="FFFFFF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Сформированы перечни областного и муниципального имущества, подлежащего к сдаче в аренду субъектам МСП</a:t>
            </a:r>
          </a:p>
          <a:p>
            <a:pPr marL="0" marR="0" lvl="0" indent="0" algn="ctr" defTabSz="91431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58" y="2588806"/>
            <a:ext cx="48361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+mn-lt"/>
                <a:cs typeface="+mn-cs"/>
              </a:rPr>
              <a:t>2017 г.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16 объектов в областной собственности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1547 объектов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муниципальной собственности</a:t>
            </a:r>
          </a:p>
        </p:txBody>
      </p:sp>
      <p:sp>
        <p:nvSpPr>
          <p:cNvPr id="7" name="Прямоугольник: скругленные углы 11">
            <a:extLst>
              <a:ext uri="{FF2B5EF4-FFF2-40B4-BE49-F238E27FC236}">
                <a16:creationId xmlns:a16="http://schemas.microsoft.com/office/drawing/2014/main" xmlns="" id="{AAC1551D-54B4-4B1D-BE2D-7A4A198CA6AE}"/>
              </a:ext>
            </a:extLst>
          </p:cNvPr>
          <p:cNvSpPr/>
          <p:nvPr/>
        </p:nvSpPr>
        <p:spPr>
          <a:xfrm>
            <a:off x="528536" y="3668851"/>
            <a:ext cx="4053867" cy="1280339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Льгота </a:t>
            </a:r>
            <a:r>
              <a:rPr lang="ru-RU" sz="2000" b="1" dirty="0">
                <a:solidFill>
                  <a:schemeClr val="tx2"/>
                </a:solidFill>
              </a:rPr>
              <a:t>50 %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по аренде для социально-ориентированного бизнеса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87" y="5121071"/>
            <a:ext cx="3020993" cy="815947"/>
          </a:xfrm>
          <a:prstGeom prst="rect">
            <a:avLst/>
          </a:prstGeom>
          <a:noFill/>
        </p:spPr>
        <p:txBody>
          <a:bodyPr wrap="square" lIns="76535" tIns="38268" rIns="76535" bIns="38268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2017 г.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453 субъекта МСП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 более 42 тыс. кв. 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20790" y="1159181"/>
            <a:ext cx="4031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79" lvl="0" indent="-228579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Виды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деятельности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6067463" y="1571126"/>
            <a:ext cx="5216272" cy="40401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частные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детские сады и образовательные центры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6067463" y="2157904"/>
            <a:ext cx="4373002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здравоохранение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, развитие физической культуры, спорта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6067463" y="2687256"/>
            <a:ext cx="3816959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социальное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обслуживание граждан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4" name="Заголовок 5"/>
          <p:cNvSpPr txBox="1">
            <a:spLocks/>
          </p:cNvSpPr>
          <p:nvPr/>
        </p:nvSpPr>
        <p:spPr>
          <a:xfrm>
            <a:off x="6014401" y="3329010"/>
            <a:ext cx="3816959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народно-художественные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промыслы и ремесла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5" name="Заголовок 5"/>
          <p:cNvSpPr txBox="1">
            <a:spLocks/>
          </p:cNvSpPr>
          <p:nvPr/>
        </p:nvSpPr>
        <p:spPr>
          <a:xfrm>
            <a:off x="6018556" y="3977082"/>
            <a:ext cx="4565623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парикмахерские,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химчистки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ремонт обуви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,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дома </a:t>
            </a: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быта до 100 кв. м </a:t>
            </a:r>
            <a:r>
              <a:rPr lang="ru-RU" sz="1600" b="1" dirty="0" smtClean="0">
                <a:solidFill>
                  <a:schemeClr val="tx2"/>
                </a:solidFill>
                <a:latin typeface="+mn-lt"/>
                <a:cs typeface="+mn-cs"/>
              </a:rPr>
              <a:t>включительно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6" name="Заголовок 5"/>
          <p:cNvSpPr txBox="1">
            <a:spLocks/>
          </p:cNvSpPr>
          <p:nvPr/>
        </p:nvSpPr>
        <p:spPr>
          <a:xfrm>
            <a:off x="6014403" y="4625154"/>
            <a:ext cx="3977279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ветеринарные клиники до 100 кв. м включительно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7" name="Заголовок 5"/>
          <p:cNvSpPr txBox="1">
            <a:spLocks/>
          </p:cNvSpPr>
          <p:nvPr/>
        </p:nvSpPr>
        <p:spPr>
          <a:xfrm>
            <a:off x="6018556" y="5366018"/>
            <a:ext cx="4333776" cy="648072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lvl="0" indent="-285750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магазины шаговой доступности, пекарни до 100 кв. м включительно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8" name="Заголовок 5"/>
          <p:cNvSpPr txBox="1">
            <a:spLocks/>
          </p:cNvSpPr>
          <p:nvPr/>
        </p:nvSpPr>
        <p:spPr>
          <a:xfrm>
            <a:off x="6014402" y="5900627"/>
            <a:ext cx="3816959" cy="556314"/>
          </a:xfrm>
          <a:prstGeom prst="rect">
            <a:avLst/>
          </a:prstGeom>
          <a:ln>
            <a:noFill/>
            <a:prstDash val="sysDot"/>
          </a:ln>
        </p:spPr>
        <p:txBody>
          <a:bodyPr vert="horz" lIns="91431" tIns="45716" rIns="91431" bIns="45716" rtlCol="0" anchor="ctr">
            <a:noAutofit/>
          </a:bodyPr>
          <a:lstStyle/>
          <a:p>
            <a:pPr marL="285750" lvl="0" indent="-285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ru-RU" sz="1600" b="1" dirty="0">
                <a:solidFill>
                  <a:schemeClr val="tx2"/>
                </a:solidFill>
                <a:latin typeface="+mn-lt"/>
                <a:cs typeface="+mn-cs"/>
              </a:rPr>
              <a:t>научные исследования и разработки</a:t>
            </a:r>
            <a:endParaRPr lang="ru-RU" altLang="ru-RU" sz="16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27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07DAB2-5EB8-4F18-8733-E28586C5E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396" y="498488"/>
            <a:ext cx="10097124" cy="102635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Налоговые льготы социальным предпринимателям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F43067D-2E9A-4854-BA0C-03CF1DB49CE5}"/>
              </a:ext>
            </a:extLst>
          </p:cNvPr>
          <p:cNvSpPr/>
          <p:nvPr/>
        </p:nvSpPr>
        <p:spPr>
          <a:xfrm>
            <a:off x="1281525" y="4668363"/>
            <a:ext cx="3221685" cy="141046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Упрощенная система налогообложения: </a:t>
            </a:r>
          </a:p>
          <a:p>
            <a:pPr lvl="0"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доходы-расходы </a:t>
            </a:r>
          </a:p>
          <a:p>
            <a:pPr lvl="0" algn="ctr"/>
            <a:r>
              <a:rPr lang="ru-RU" sz="2000" b="1" dirty="0">
                <a:solidFill>
                  <a:schemeClr val="tx2"/>
                </a:solidFill>
              </a:rPr>
              <a:t>10%</a:t>
            </a:r>
          </a:p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(стандартная ставка 15%)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0B0C061E-3E16-4541-BAB3-B89CCD253515}"/>
              </a:ext>
            </a:extLst>
          </p:cNvPr>
          <p:cNvSpPr/>
          <p:nvPr/>
        </p:nvSpPr>
        <p:spPr>
          <a:xfrm>
            <a:off x="5498917" y="3457956"/>
            <a:ext cx="2873302" cy="1381518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Патентная  система налогообложения</a:t>
            </a:r>
          </a:p>
          <a:p>
            <a:pPr algn="ctr"/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b="1" dirty="0">
                <a:solidFill>
                  <a:schemeClr val="tx2"/>
                </a:solidFill>
              </a:rPr>
              <a:t>(37 видов деятельности)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AC1551D-54B4-4B1D-BE2D-7A4A198CA6AE}"/>
              </a:ext>
            </a:extLst>
          </p:cNvPr>
          <p:cNvSpPr/>
          <p:nvPr/>
        </p:nvSpPr>
        <p:spPr>
          <a:xfrm>
            <a:off x="5498917" y="1357996"/>
            <a:ext cx="2880320" cy="139366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Упрощенная система налогообложения 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(49 видов деятельности)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382ECBB-AD10-46A1-AF93-E6F7952D563A}"/>
              </a:ext>
            </a:extLst>
          </p:cNvPr>
          <p:cNvSpPr/>
          <p:nvPr/>
        </p:nvSpPr>
        <p:spPr>
          <a:xfrm>
            <a:off x="1200905" y="1888243"/>
            <a:ext cx="3382924" cy="2087795"/>
          </a:xfrm>
          <a:prstGeom prst="roundRect">
            <a:avLst>
              <a:gd name="adj" fmla="val 7500"/>
            </a:avLst>
          </a:prstGeom>
          <a:ln w="381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2"/>
                </a:solidFill>
              </a:rPr>
              <a:t>2-х летние </a:t>
            </a:r>
          </a:p>
          <a:p>
            <a:pPr lvl="0" algn="ctr"/>
            <a:r>
              <a:rPr lang="ru-RU" sz="2000" b="1" dirty="0">
                <a:solidFill>
                  <a:schemeClr val="tx2"/>
                </a:solidFill>
              </a:rPr>
              <a:t>«налоговые каникулы» </a:t>
            </a:r>
            <a:endParaRPr lang="ru-RU" sz="2000" b="1" dirty="0" smtClean="0">
              <a:solidFill>
                <a:schemeClr val="tx2"/>
              </a:solidFill>
            </a:endParaRPr>
          </a:p>
          <a:p>
            <a:pPr lvl="0" algn="ctr"/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для</a:t>
            </a:r>
            <a:r>
              <a:rPr lang="ru-RU" sz="1600" dirty="0" smtClean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впервые зарегистрированных индивидуальных предпринимателей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4294967295"/>
          </p:nvPr>
        </p:nvSpPr>
        <p:spPr>
          <a:xfrm>
            <a:off x="10344149" y="6176949"/>
            <a:ext cx="1484453" cy="365125"/>
          </a:xfrm>
          <a:prstGeom prst="rect">
            <a:avLst/>
          </a:prstGeom>
        </p:spPr>
        <p:txBody>
          <a:bodyPr/>
          <a:lstStyle/>
          <a:p>
            <a:pPr algn="r" eaLnBrk="1" hangingPunct="1"/>
            <a:fld id="{18CAE98C-78F2-4F17-A18B-30853EBBEF36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algn="r" eaLnBrk="1" hangingPunct="1"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xmlns="" id="{BA378A96-1004-4D88-ABFB-4429B5848CB9}"/>
              </a:ext>
            </a:extLst>
          </p:cNvPr>
          <p:cNvCxnSpPr>
            <a:cxnSpLocks/>
          </p:cNvCxnSpPr>
          <p:nvPr/>
        </p:nvCxnSpPr>
        <p:spPr>
          <a:xfrm>
            <a:off x="4583829" y="3138241"/>
            <a:ext cx="921779" cy="4265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BA378A96-1004-4D88-ABFB-4429B5848CB9}"/>
              </a:ext>
            </a:extLst>
          </p:cNvPr>
          <p:cNvCxnSpPr>
            <a:cxnSpLocks/>
          </p:cNvCxnSpPr>
          <p:nvPr/>
        </p:nvCxnSpPr>
        <p:spPr>
          <a:xfrm flipV="1">
            <a:off x="4674312" y="1888243"/>
            <a:ext cx="824605" cy="528224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8542041" y="1300925"/>
            <a:ext cx="32865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  Производство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НХП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 Дополнительное    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образование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детей</a:t>
            </a:r>
          </a:p>
          <a:p>
            <a:pPr algn="ctr">
              <a:buFont typeface="Wingdings" pitchFamily="2" charset="2"/>
              <a:buChar char="ü"/>
            </a:pP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  Предоставление </a:t>
            </a: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социальных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 услуг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89C5C8D-85F4-479C-88A8-505487CA7CAD}"/>
              </a:ext>
            </a:extLst>
          </p:cNvPr>
          <p:cNvSpPr txBox="1"/>
          <p:nvPr/>
        </p:nvSpPr>
        <p:spPr>
          <a:xfrm>
            <a:off x="8372219" y="3333107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Репетиторство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Физкультурно-оздоровительная деятельность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altLang="ru-RU" sz="20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ru-RU" altLang="ru-RU" sz="2000" b="1" dirty="0" smtClean="0">
                <a:solidFill>
                  <a:schemeClr val="tx2"/>
                </a:solidFill>
                <a:latin typeface="+mn-lt"/>
                <a:cs typeface="+mn-cs"/>
              </a:rPr>
              <a:t>Производство НХП</a:t>
            </a:r>
            <a:endParaRPr lang="ru-RU" altLang="ru-RU" sz="2000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973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7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184" y="2913381"/>
            <a:ext cx="117951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fld id="{C7E69D0C-B400-43FB-859A-EA8CEDE085DE}" type="slidenum">
              <a:rPr lang="ru-RU" altLang="ru-RU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altLang="ru-RU" smtClean="0">
              <a:solidFill>
                <a:schemeClr val="bg1"/>
              </a:solidFill>
            </a:endParaRPr>
          </a:p>
        </p:txBody>
      </p:sp>
      <p:sp>
        <p:nvSpPr>
          <p:cNvPr id="33795" name="TextBox 9"/>
          <p:cNvSpPr txBox="1">
            <a:spLocks noChangeArrowheads="1"/>
          </p:cNvSpPr>
          <p:nvPr/>
        </p:nvSpPr>
        <p:spPr bwMode="auto">
          <a:xfrm>
            <a:off x="11150600" y="0"/>
            <a:ext cx="7747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ru-RU">
              <a:latin typeface="Calibri" pitchFamily="34" charset="0"/>
            </a:endParaRPr>
          </a:p>
        </p:txBody>
      </p:sp>
      <p:pic>
        <p:nvPicPr>
          <p:cNvPr id="33796" name="Picture 2" descr="C:\Users\ГлавСпец\Desktop\Новый логотип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363" y="11113"/>
            <a:ext cx="23764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962" y="-46038"/>
            <a:ext cx="8402638" cy="1027113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tx2"/>
                </a:solidFill>
                <a:latin typeface="Arial" charset="0"/>
                <a:ea typeface="+mn-ea"/>
                <a:cs typeface="Arial" charset="0"/>
              </a:rPr>
              <a:t>Московский областной Гарантийный фонд</a:t>
            </a:r>
            <a:endParaRPr lang="ru-RU" sz="2800" b="1" dirty="0">
              <a:solidFill>
                <a:schemeClr val="tx2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8" name="Номер слайда 21"/>
          <p:cNvSpPr txBox="1">
            <a:spLocks/>
          </p:cNvSpPr>
          <p:nvPr/>
        </p:nvSpPr>
        <p:spPr>
          <a:xfrm>
            <a:off x="11568113" y="6356350"/>
            <a:ext cx="623887" cy="501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fld id="{5487490E-0F41-4C80-99FF-4A028BBDECFA}" type="slidenum">
              <a:rPr lang="ru-RU" altLang="ru-RU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>
                <a:defRPr/>
              </a:pPr>
              <a:t>9</a:t>
            </a:fld>
            <a:endParaRPr lang="ru-RU" altLang="ru-RU" sz="2400" b="1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5977496" y="1340646"/>
            <a:ext cx="5052454" cy="1050925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Плата за предоставление поручительств от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1% до 2%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годовых от суммы поручительства</a:t>
            </a:r>
          </a:p>
        </p:txBody>
      </p:sp>
      <p:sp>
        <p:nvSpPr>
          <p:cNvPr id="64" name="Прямоугольник: скругленные углы 11">
            <a:extLst>
              <a:ext uri="{FF2B5EF4-FFF2-40B4-BE49-F238E27FC236}"/>
            </a:extLst>
          </p:cNvPr>
          <p:cNvSpPr/>
          <p:nvPr/>
        </p:nvSpPr>
        <p:spPr>
          <a:xfrm>
            <a:off x="382111" y="2913381"/>
            <a:ext cx="3721260" cy="104775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algn="ctr"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Максимальная сумма поручительства до</a:t>
            </a:r>
          </a:p>
          <a:p>
            <a:pPr algn="ctr">
              <a:defRPr/>
            </a:pP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42,0 млн. рублей</a:t>
            </a:r>
          </a:p>
        </p:txBody>
      </p:sp>
      <p:sp>
        <p:nvSpPr>
          <p:cNvPr id="65" name="Прямоугольник: скругленные углы 13">
            <a:extLst>
              <a:ext uri="{FF2B5EF4-FFF2-40B4-BE49-F238E27FC236}"/>
            </a:extLst>
          </p:cNvPr>
          <p:cNvSpPr/>
          <p:nvPr/>
        </p:nvSpPr>
        <p:spPr>
          <a:xfrm>
            <a:off x="5326380" y="4583588"/>
            <a:ext cx="2913062" cy="1047750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до</a:t>
            </a: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70%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от стоимости оборудования </a:t>
            </a:r>
          </a:p>
        </p:txBody>
      </p:sp>
      <p:sp>
        <p:nvSpPr>
          <p:cNvPr id="67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6116003" y="2895600"/>
            <a:ext cx="5452110" cy="1206501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Предоставление поручительств по кредитным договорам/договорам займа/договорам банковской гарантии до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50%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обеспечения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8" name="Прямоугольник: скругленные углы 12">
            <a:extLst>
              <a:ext uri="{FF2B5EF4-FFF2-40B4-BE49-F238E27FC236}"/>
            </a:extLst>
          </p:cNvPr>
          <p:cNvSpPr/>
          <p:nvPr/>
        </p:nvSpPr>
        <p:spPr>
          <a:xfrm>
            <a:off x="655636" y="4488497"/>
            <a:ext cx="3927793" cy="1237933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Предоставление </a:t>
            </a:r>
            <a:r>
              <a:rPr lang="ru-RU" b="1" kern="0" dirty="0" err="1">
                <a:solidFill>
                  <a:schemeClr val="accent1">
                    <a:lumMod val="75000"/>
                  </a:schemeClr>
                </a:solidFill>
              </a:rPr>
              <a:t>согарантий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с Корпорацией МСП/МСП банком до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70%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от </a:t>
            </a:r>
            <a:r>
              <a:rPr lang="ru-RU" b="1" kern="0" dirty="0" smtClean="0">
                <a:solidFill>
                  <a:schemeClr val="accent1">
                    <a:lumMod val="75000"/>
                  </a:schemeClr>
                </a:solidFill>
              </a:rPr>
              <a:t>обеспечения</a:t>
            </a:r>
            <a:endParaRPr lang="ru-RU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" name="Прямоугольник: скругленные углы 14">
            <a:extLst>
              <a:ext uri="{FF2B5EF4-FFF2-40B4-BE49-F238E27FC236}"/>
            </a:extLst>
          </p:cNvPr>
          <p:cNvSpPr/>
          <p:nvPr/>
        </p:nvSpPr>
        <p:spPr>
          <a:xfrm>
            <a:off x="913606" y="1321992"/>
            <a:ext cx="4412774" cy="1398348"/>
          </a:xfrm>
          <a:prstGeom prst="roundRect">
            <a:avLst>
              <a:gd name="adj" fmla="val 7500"/>
            </a:avLst>
          </a:prstGeom>
          <a:ln w="38100">
            <a:solidFill>
              <a:schemeClr val="accent5"/>
            </a:solidFill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E7E6E6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cs typeface="Arial" charset="0"/>
              </a:rPr>
              <a:t>Новое!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Поручительства по договорам лизинга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chemeClr val="accent1">
                    <a:lumMod val="75000"/>
                  </a:schemeClr>
                </a:solidFill>
              </a:rPr>
              <a:t> Поручительства по займам Фонда  развития промышленности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F0A024D-63D5-47EA-9584-D8A0349BC3CE}"/>
              </a:ext>
            </a:extLst>
          </p:cNvPr>
          <p:cNvSpPr txBox="1"/>
          <p:nvPr/>
        </p:nvSpPr>
        <p:spPr>
          <a:xfrm>
            <a:off x="8503723" y="4330298"/>
            <a:ext cx="33763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2017 год: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выдано 119 поручительств</a:t>
            </a:r>
          </a:p>
          <a:p>
            <a:pPr marL="285750" indent="-285750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ru-RU" altLang="ru-RU" b="1" dirty="0">
                <a:solidFill>
                  <a:schemeClr val="tx2"/>
                </a:solidFill>
                <a:latin typeface="+mn-lt"/>
                <a:cs typeface="+mn-cs"/>
              </a:rPr>
              <a:t>на сумму 1 084 372,0 </a:t>
            </a:r>
            <a:r>
              <a:rPr lang="ru-RU" altLang="ru-RU" b="1" dirty="0" err="1">
                <a:solidFill>
                  <a:schemeClr val="tx2"/>
                </a:solidFill>
                <a:latin typeface="+mn-lt"/>
                <a:cs typeface="+mn-cs"/>
              </a:rPr>
              <a:t>тыс.рублей</a:t>
            </a:r>
            <a:endParaRPr lang="ru-RU" altLang="ru-RU" b="1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5600700" y="2391571"/>
            <a:ext cx="515303" cy="705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994910" y="2720340"/>
            <a:ext cx="91440" cy="1930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3807" idx="1"/>
          </p:cNvCxnSpPr>
          <p:nvPr/>
        </p:nvCxnSpPr>
        <p:spPr>
          <a:xfrm flipH="1" flipV="1">
            <a:off x="4103371" y="3509487"/>
            <a:ext cx="54181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33807" idx="3"/>
            <a:endCxn id="67" idx="1"/>
          </p:cNvCxnSpPr>
          <p:nvPr/>
        </p:nvCxnSpPr>
        <p:spPr>
          <a:xfrm flipV="1">
            <a:off x="5824696" y="3498851"/>
            <a:ext cx="291307" cy="1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600700" y="3961131"/>
            <a:ext cx="376796" cy="622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103371" y="3961131"/>
            <a:ext cx="720089" cy="527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87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7035</TotalTime>
  <Words>1824</Words>
  <Application>Microsoft Office PowerPoint</Application>
  <PresentationFormat>Произвольный</PresentationFormat>
  <Paragraphs>351</Paragraphs>
  <Slides>23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Финансовая поддержка социального предпринимательства  в 2018 году</vt:lpstr>
      <vt:lpstr>Имущественная поддержка  социально ориентированных субъектов МСП </vt:lpstr>
      <vt:lpstr>Налоговые льготы социальным предпринимателям</vt:lpstr>
      <vt:lpstr>Московский областной Гарантийный фонд</vt:lpstr>
      <vt:lpstr>Московский областной фонд микрофинансирования </vt:lpstr>
      <vt:lpstr>Слайд 11</vt:lpstr>
      <vt:lpstr>Слайд 12</vt:lpstr>
      <vt:lpstr>Социальный сектор Московской области: дошкольное образование *</vt:lpstr>
      <vt:lpstr>Социальный сектор Московской области: дополнительное образование и сопровождение детей с ограниченными возможностями здоровья *</vt:lpstr>
      <vt:lpstr>Социальный сектор Московской области:  медицинские услуги*</vt:lpstr>
      <vt:lpstr>Взаимодействие Московской области и Фонда региональных социальных программ «Наше будущее»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Admin</cp:lastModifiedBy>
  <cp:revision>425</cp:revision>
  <cp:lastPrinted>2018-05-15T12:09:04Z</cp:lastPrinted>
  <dcterms:created xsi:type="dcterms:W3CDTF">2017-01-22T11:13:07Z</dcterms:created>
  <dcterms:modified xsi:type="dcterms:W3CDTF">2018-06-17T17:49:46Z</dcterms:modified>
</cp:coreProperties>
</file>